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7" r:id="rId3"/>
    <p:sldId id="259" r:id="rId4"/>
    <p:sldId id="261" r:id="rId5"/>
    <p:sldId id="266" r:id="rId6"/>
    <p:sldId id="260" r:id="rId7"/>
    <p:sldId id="263" r:id="rId8"/>
    <p:sldId id="269" r:id="rId9"/>
    <p:sldId id="276" r:id="rId10"/>
    <p:sldId id="265" r:id="rId11"/>
    <p:sldId id="271" r:id="rId12"/>
    <p:sldId id="267" r:id="rId13"/>
    <p:sldId id="277" r:id="rId14"/>
    <p:sldId id="268" r:id="rId15"/>
    <p:sldId id="270" r:id="rId16"/>
    <p:sldId id="273" r:id="rId17"/>
    <p:sldId id="278" r:id="rId18"/>
    <p:sldId id="280" r:id="rId19"/>
    <p:sldId id="275" r:id="rId20"/>
  </p:sldIdLst>
  <p:sldSz cx="12192000" cy="6858000"/>
  <p:notesSz cx="6858000" cy="9144000"/>
  <p:embeddedFontLst>
    <p:embeddedFont>
      <p:font typeface=".VnBahamasBH" panose="020BE200000000000000"/>
      <p:bold r:id="rId22"/>
    </p:embeddedFont>
    <p:embeddedFont>
      <p:font typeface="A1.Headline-San" panose="00000700000000000000" charset="0"/>
      <p:bold r:id="rId23"/>
    </p:embeddedFont>
    <p:embeddedFont>
      <p:font typeface="A2.Doanvandai-San" panose="020B0604020202020204" charset="0"/>
      <p:regular r:id="rId24"/>
    </p:embeddedFont>
    <p:embeddedFont>
      <p:font typeface="A3.AmpleBold-San" panose="020B0604020202020204" charset="0"/>
      <p:regular r:id="rId25"/>
    </p:embeddedFont>
    <p:embeddedFont>
      <p:font typeface="A3.IBMPlexSansCond-San" panose="020B0604020202020204" charset="0"/>
      <p:regular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Open Sans" panose="020B0606030504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3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84448" autoAdjust="0"/>
  </p:normalViewPr>
  <p:slideViewPr>
    <p:cSldViewPr snapToGrid="0">
      <p:cViewPr varScale="1">
        <p:scale>
          <a:sx n="62" d="100"/>
          <a:sy n="62"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20735-AA57-4DA2-95A0-7A6878F199EA}"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13A20-1010-491B-89C3-B7218823271D}" type="slidenum">
              <a:rPr lang="en-US" smtClean="0"/>
              <a:t>‹#›</a:t>
            </a:fld>
            <a:endParaRPr lang="en-US"/>
          </a:p>
        </p:txBody>
      </p:sp>
    </p:spTree>
    <p:extLst>
      <p:ext uri="{BB962C8B-B14F-4D97-AF65-F5344CB8AC3E}">
        <p14:creationId xmlns:p14="http://schemas.microsoft.com/office/powerpoint/2010/main" val="210495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vietjack.com/nodejs/doi_tuong_request_trong_nodejs.jsp"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vietjack.com/nodejs/doi_tuong_response_trong_nodejs.js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ĐỌC </a:t>
            </a:r>
            <a:r>
              <a:rPr lang="en-US" dirty="0" err="1"/>
              <a:t>giấy</a:t>
            </a:r>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3</a:t>
            </a:fld>
            <a:endParaRPr lang="en-US"/>
          </a:p>
        </p:txBody>
      </p:sp>
    </p:spTree>
    <p:extLst>
      <p:ext uri="{BB962C8B-B14F-4D97-AF65-F5344CB8AC3E}">
        <p14:creationId xmlns:p14="http://schemas.microsoft.com/office/powerpoint/2010/main" val="3739127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Dùng</a:t>
            </a:r>
            <a:r>
              <a:rPr lang="en-US" dirty="0"/>
              <a:t> </a:t>
            </a:r>
            <a:r>
              <a:rPr lang="en-US" dirty="0" err="1"/>
              <a:t>để</a:t>
            </a:r>
            <a:r>
              <a:rPr lang="en-US" dirty="0"/>
              <a:t> </a:t>
            </a:r>
            <a:r>
              <a:rPr lang="en-US" dirty="0" err="1"/>
              <a:t>truyền</a:t>
            </a:r>
            <a:r>
              <a:rPr lang="en-US" dirty="0"/>
              <a:t> tin 1 </a:t>
            </a:r>
            <a:r>
              <a:rPr lang="en-US" dirty="0" err="1"/>
              <a:t>cách</a:t>
            </a:r>
            <a:r>
              <a:rPr lang="en-US" dirty="0"/>
              <a:t> an </a:t>
            </a:r>
            <a:r>
              <a:rPr lang="en-US" dirty="0" err="1"/>
              <a:t>toàn</a:t>
            </a:r>
            <a:r>
              <a:rPr lang="en-US" dirty="0"/>
              <a:t> , </a:t>
            </a:r>
            <a:r>
              <a:rPr lang="en-US" dirty="0" err="1"/>
              <a:t>có</a:t>
            </a:r>
            <a:r>
              <a:rPr lang="en-US" dirty="0"/>
              <a:t> </a:t>
            </a:r>
            <a:r>
              <a:rPr lang="en-US" dirty="0" err="1"/>
              <a:t>phần</a:t>
            </a:r>
            <a:r>
              <a:rPr lang="en-US" dirty="0"/>
              <a:t> </a:t>
            </a:r>
            <a:r>
              <a:rPr lang="en-US" dirty="0" err="1"/>
              <a:t>chữ</a:t>
            </a:r>
            <a:r>
              <a:rPr lang="en-US" dirty="0"/>
              <a:t> </a:t>
            </a:r>
            <a:r>
              <a:rPr lang="en-US" dirty="0" err="1"/>
              <a:t>ký</a:t>
            </a:r>
            <a:r>
              <a:rPr lang="en-US" dirty="0"/>
              <a:t> </a:t>
            </a:r>
            <a:r>
              <a:rPr lang="en-US" dirty="0" err="1"/>
              <a:t>nên</a:t>
            </a:r>
            <a:r>
              <a:rPr lang="en-US" dirty="0"/>
              <a:t> </a:t>
            </a:r>
            <a:r>
              <a:rPr lang="en-US" dirty="0" err="1"/>
              <a:t>đảm</a:t>
            </a:r>
            <a:r>
              <a:rPr lang="en-US" dirty="0"/>
              <a:t> </a:t>
            </a:r>
            <a:r>
              <a:rPr lang="en-US" dirty="0" err="1"/>
              <a:t>bảo</a:t>
            </a:r>
            <a:r>
              <a:rPr lang="en-US" dirty="0"/>
              <a:t> </a:t>
            </a:r>
            <a:r>
              <a:rPr lang="en-US" dirty="0" err="1"/>
              <a:t>dữ</a:t>
            </a:r>
            <a:r>
              <a:rPr lang="en-US" dirty="0"/>
              <a:t> </a:t>
            </a:r>
            <a:r>
              <a:rPr lang="en-US" dirty="0" err="1"/>
              <a:t>liệu</a:t>
            </a:r>
            <a:r>
              <a:rPr lang="en-US" dirty="0"/>
              <a:t> k </a:t>
            </a:r>
            <a:r>
              <a:rPr lang="en-US" dirty="0" err="1"/>
              <a:t>bị</a:t>
            </a:r>
            <a:r>
              <a:rPr lang="en-US" dirty="0"/>
              <a:t> </a:t>
            </a:r>
            <a:r>
              <a:rPr lang="en-US" dirty="0" err="1"/>
              <a:t>thay</a:t>
            </a:r>
            <a:r>
              <a:rPr lang="en-US" dirty="0"/>
              <a:t> </a:t>
            </a:r>
            <a:r>
              <a:rPr lang="en-US" dirty="0" err="1"/>
              <a:t>đổi</a:t>
            </a:r>
            <a:r>
              <a:rPr lang="en-US" dirty="0"/>
              <a:t> </a:t>
            </a:r>
            <a:r>
              <a:rPr lang="en-US" dirty="0" err="1"/>
              <a:t>trên</a:t>
            </a:r>
            <a:r>
              <a:rPr lang="en-US" dirty="0"/>
              <a:t> dg </a:t>
            </a:r>
            <a:r>
              <a:rPr lang="en-US" dirty="0" err="1"/>
              <a:t>đi</a:t>
            </a:r>
            <a:endParaRPr lang="en-US" dirty="0"/>
          </a:p>
          <a:p>
            <a:r>
              <a:rPr lang="en-US" dirty="0" err="1"/>
              <a:t>Quy</a:t>
            </a:r>
            <a:r>
              <a:rPr lang="en-US" dirty="0"/>
              <a:t> </a:t>
            </a:r>
            <a:r>
              <a:rPr lang="en-US" dirty="0" err="1"/>
              <a:t>trình</a:t>
            </a:r>
            <a:r>
              <a:rPr lang="en-US" dirty="0"/>
              <a:t> </a:t>
            </a:r>
            <a:r>
              <a:rPr lang="en-US" dirty="0" err="1"/>
              <a:t>hoạt</a:t>
            </a:r>
            <a:r>
              <a:rPr lang="en-US" dirty="0"/>
              <a:t> </a:t>
            </a:r>
            <a:r>
              <a:rPr lang="en-US" dirty="0" err="1"/>
              <a:t>động</a:t>
            </a:r>
            <a:r>
              <a:rPr lang="en-US" dirty="0"/>
              <a:t> </a:t>
            </a:r>
            <a:r>
              <a:rPr lang="en-US" dirty="0" err="1"/>
              <a:t>là</a:t>
            </a:r>
            <a:r>
              <a:rPr lang="en-US" dirty="0"/>
              <a:t> : User </a:t>
            </a:r>
            <a:r>
              <a:rPr lang="en-US" dirty="0" err="1"/>
              <a:t>đăng</a:t>
            </a:r>
            <a:r>
              <a:rPr lang="en-US" dirty="0"/>
              <a:t> </a:t>
            </a:r>
            <a:r>
              <a:rPr lang="en-US" dirty="0" err="1"/>
              <a:t>nhập</a:t>
            </a:r>
            <a:r>
              <a:rPr lang="en-US" dirty="0"/>
              <a:t> </a:t>
            </a:r>
            <a:r>
              <a:rPr lang="en-US" dirty="0" err="1"/>
              <a:t>vào</a:t>
            </a:r>
            <a:r>
              <a:rPr lang="en-US" dirty="0"/>
              <a:t> </a:t>
            </a:r>
            <a:r>
              <a:rPr lang="en-US" dirty="0" err="1"/>
              <a:t>hệ</a:t>
            </a:r>
            <a:r>
              <a:rPr lang="en-US" dirty="0"/>
              <a:t> </a:t>
            </a:r>
            <a:r>
              <a:rPr lang="en-US" dirty="0" err="1"/>
              <a:t>thống</a:t>
            </a:r>
            <a:r>
              <a:rPr lang="en-US" dirty="0"/>
              <a:t> </a:t>
            </a:r>
            <a:r>
              <a:rPr lang="en-US" dirty="0" err="1"/>
              <a:t>với</a:t>
            </a:r>
            <a:r>
              <a:rPr lang="en-US" dirty="0"/>
              <a:t> username password </a:t>
            </a:r>
            <a:r>
              <a:rPr lang="en-US" dirty="0" err="1"/>
              <a:t>gửi</a:t>
            </a:r>
            <a:r>
              <a:rPr lang="en-US" dirty="0"/>
              <a:t> </a:t>
            </a:r>
            <a:r>
              <a:rPr lang="en-US" dirty="0" err="1"/>
              <a:t>lên</a:t>
            </a:r>
            <a:r>
              <a:rPr lang="en-US" dirty="0"/>
              <a:t> server. Server </a:t>
            </a:r>
            <a:r>
              <a:rPr lang="en-US" dirty="0" err="1"/>
              <a:t>sẽ</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err="1"/>
              <a:t>thông</a:t>
            </a:r>
            <a:r>
              <a:rPr lang="en-US" dirty="0"/>
              <a:t> tin </a:t>
            </a:r>
            <a:r>
              <a:rPr lang="en-US" dirty="0" err="1"/>
              <a:t>có</a:t>
            </a:r>
            <a:r>
              <a:rPr lang="en-US" dirty="0"/>
              <a:t> </a:t>
            </a:r>
            <a:r>
              <a:rPr lang="en-US" dirty="0" err="1"/>
              <a:t>đúng</a:t>
            </a:r>
            <a:r>
              <a:rPr lang="en-US" dirty="0"/>
              <a:t> hay </a:t>
            </a:r>
            <a:r>
              <a:rPr lang="en-US" dirty="0" err="1"/>
              <a:t>không</a:t>
            </a:r>
            <a:endParaRPr lang="en-US" dirty="0"/>
          </a:p>
          <a:p>
            <a:r>
              <a:rPr lang="en-US" dirty="0" err="1"/>
              <a:t>Nếu</a:t>
            </a:r>
            <a:r>
              <a:rPr lang="en-US" dirty="0"/>
              <a:t> </a:t>
            </a:r>
            <a:r>
              <a:rPr lang="en-US" dirty="0" err="1"/>
              <a:t>đùng</a:t>
            </a:r>
            <a:r>
              <a:rPr lang="en-US" dirty="0"/>
              <a:t> </a:t>
            </a:r>
            <a:r>
              <a:rPr lang="en-US" dirty="0" err="1"/>
              <a:t>nó</a:t>
            </a:r>
            <a:r>
              <a:rPr lang="en-US" dirty="0"/>
              <a:t> </a:t>
            </a:r>
            <a:r>
              <a:rPr lang="en-US" dirty="0" err="1"/>
              <a:t>sẽ</a:t>
            </a:r>
            <a:r>
              <a:rPr lang="en-US" dirty="0"/>
              <a:t> generate ra 1 </a:t>
            </a:r>
            <a:r>
              <a:rPr lang="en-US" dirty="0" err="1"/>
              <a:t>cái</a:t>
            </a:r>
            <a:r>
              <a:rPr lang="en-US" dirty="0"/>
              <a:t> JWT </a:t>
            </a:r>
            <a:r>
              <a:rPr lang="en-US" dirty="0" err="1"/>
              <a:t>và</a:t>
            </a:r>
            <a:r>
              <a:rPr lang="en-US" dirty="0"/>
              <a:t> </a:t>
            </a:r>
            <a:r>
              <a:rPr lang="en-US" dirty="0" err="1"/>
              <a:t>gửi</a:t>
            </a:r>
            <a:r>
              <a:rPr lang="en-US" dirty="0"/>
              <a:t> </a:t>
            </a:r>
            <a:r>
              <a:rPr lang="en-US" dirty="0" err="1"/>
              <a:t>về</a:t>
            </a:r>
            <a:r>
              <a:rPr lang="en-US" dirty="0"/>
              <a:t> user </a:t>
            </a:r>
            <a:r>
              <a:rPr lang="en-US" dirty="0" err="1"/>
              <a:t>lưu</a:t>
            </a:r>
            <a:r>
              <a:rPr lang="en-US" dirty="0"/>
              <a:t> </a:t>
            </a:r>
            <a:r>
              <a:rPr lang="en-US" dirty="0" err="1"/>
              <a:t>trong</a:t>
            </a:r>
            <a:r>
              <a:rPr lang="en-US" dirty="0"/>
              <a:t> </a:t>
            </a:r>
            <a:r>
              <a:rPr lang="en-US" dirty="0" err="1"/>
              <a:t>localstorage</a:t>
            </a:r>
            <a:endParaRPr lang="en-US" dirty="0"/>
          </a:p>
          <a:p>
            <a:r>
              <a:rPr lang="en-US" dirty="0" err="1"/>
              <a:t>Và</a:t>
            </a:r>
            <a:r>
              <a:rPr lang="en-US" dirty="0"/>
              <a:t> </a:t>
            </a:r>
            <a:r>
              <a:rPr lang="en-US" dirty="0" err="1"/>
              <a:t>mỗi</a:t>
            </a:r>
            <a:r>
              <a:rPr lang="en-US" dirty="0"/>
              <a:t> </a:t>
            </a:r>
            <a:r>
              <a:rPr lang="en-US" dirty="0" err="1"/>
              <a:t>lần</a:t>
            </a:r>
            <a:r>
              <a:rPr lang="en-US" dirty="0"/>
              <a:t> user </a:t>
            </a:r>
            <a:r>
              <a:rPr lang="en-US" dirty="0" err="1"/>
              <a:t>thao</a:t>
            </a:r>
            <a:r>
              <a:rPr lang="en-US" dirty="0"/>
              <a:t> </a:t>
            </a:r>
            <a:r>
              <a:rPr lang="en-US" dirty="0" err="1"/>
              <a:t>tác</a:t>
            </a:r>
            <a:r>
              <a:rPr lang="en-US" dirty="0"/>
              <a:t> </a:t>
            </a:r>
            <a:r>
              <a:rPr lang="en-US" dirty="0" err="1"/>
              <a:t>lên</a:t>
            </a:r>
            <a:r>
              <a:rPr lang="en-US" dirty="0"/>
              <a:t> </a:t>
            </a:r>
            <a:r>
              <a:rPr lang="en-US" dirty="0" err="1"/>
              <a:t>lấy</a:t>
            </a:r>
            <a:r>
              <a:rPr lang="en-US" dirty="0"/>
              <a:t> </a:t>
            </a:r>
            <a:r>
              <a:rPr lang="en-US" dirty="0" err="1"/>
              <a:t>dữ</a:t>
            </a:r>
            <a:r>
              <a:rPr lang="en-US" dirty="0"/>
              <a:t> </a:t>
            </a:r>
            <a:r>
              <a:rPr lang="en-US" dirty="0" err="1"/>
              <a:t>liệu</a:t>
            </a:r>
            <a:r>
              <a:rPr lang="en-US" dirty="0"/>
              <a:t> </a:t>
            </a:r>
            <a:r>
              <a:rPr lang="en-US" dirty="0" err="1"/>
              <a:t>phía</a:t>
            </a:r>
            <a:r>
              <a:rPr lang="en-US" dirty="0"/>
              <a:t> server </a:t>
            </a:r>
            <a:r>
              <a:rPr lang="en-US" dirty="0" err="1"/>
              <a:t>thì</a:t>
            </a:r>
            <a:r>
              <a:rPr lang="en-US" dirty="0"/>
              <a:t> </a:t>
            </a:r>
            <a:r>
              <a:rPr lang="en-US" dirty="0" err="1"/>
              <a:t>sẽ</a:t>
            </a:r>
            <a:r>
              <a:rPr lang="en-US" dirty="0"/>
              <a:t> </a:t>
            </a:r>
            <a:r>
              <a:rPr lang="en-US" dirty="0" err="1"/>
              <a:t>gửi</a:t>
            </a:r>
            <a:r>
              <a:rPr lang="en-US" dirty="0"/>
              <a:t> </a:t>
            </a:r>
            <a:r>
              <a:rPr lang="en-US" dirty="0" err="1"/>
              <a:t>kèm</a:t>
            </a:r>
            <a:r>
              <a:rPr lang="en-US" dirty="0"/>
              <a:t> JWT </a:t>
            </a:r>
            <a:r>
              <a:rPr lang="en-US" dirty="0" err="1"/>
              <a:t>này</a:t>
            </a:r>
            <a:r>
              <a:rPr lang="en-US" dirty="0"/>
              <a:t> . Server </a:t>
            </a:r>
            <a:r>
              <a:rPr lang="en-US" dirty="0" err="1"/>
              <a:t>sẽ</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err="1"/>
              <a:t>xem</a:t>
            </a:r>
            <a:r>
              <a:rPr lang="en-US" dirty="0"/>
              <a:t> JWT </a:t>
            </a:r>
            <a:r>
              <a:rPr lang="en-US" dirty="0" err="1"/>
              <a:t>này</a:t>
            </a:r>
            <a:r>
              <a:rPr lang="en-US" dirty="0"/>
              <a:t> </a:t>
            </a:r>
            <a:r>
              <a:rPr lang="en-US" dirty="0" err="1"/>
              <a:t>là</a:t>
            </a:r>
            <a:r>
              <a:rPr lang="en-US" dirty="0"/>
              <a:t> ai </a:t>
            </a:r>
            <a:r>
              <a:rPr lang="en-US" dirty="0" err="1"/>
              <a:t>có</a:t>
            </a:r>
            <a:r>
              <a:rPr lang="en-US" dirty="0"/>
              <a:t> </a:t>
            </a:r>
            <a:r>
              <a:rPr lang="en-US" dirty="0" err="1"/>
              <a:t>hợp</a:t>
            </a:r>
            <a:r>
              <a:rPr lang="en-US" dirty="0"/>
              <a:t> </a:t>
            </a:r>
            <a:r>
              <a:rPr lang="en-US" dirty="0" err="1"/>
              <a:t>lệ</a:t>
            </a:r>
            <a:r>
              <a:rPr lang="en-US" dirty="0"/>
              <a:t> hay </a:t>
            </a:r>
            <a:r>
              <a:rPr lang="en-US" dirty="0" err="1"/>
              <a:t>không</a:t>
            </a:r>
            <a:r>
              <a:rPr lang="en-US" dirty="0"/>
              <a:t> </a:t>
            </a:r>
          </a:p>
        </p:txBody>
      </p:sp>
      <p:sp>
        <p:nvSpPr>
          <p:cNvPr id="4" name="Slide Number Placeholder 3"/>
          <p:cNvSpPr>
            <a:spLocks noGrp="1"/>
          </p:cNvSpPr>
          <p:nvPr>
            <p:ph type="sldNum" sz="quarter" idx="5"/>
          </p:nvPr>
        </p:nvSpPr>
        <p:spPr/>
        <p:txBody>
          <a:bodyPr/>
          <a:lstStyle/>
          <a:p>
            <a:fld id="{9E113A20-1010-491B-89C3-B7218823271D}" type="slidenum">
              <a:rPr lang="en-US" smtClean="0"/>
              <a:t>14</a:t>
            </a:fld>
            <a:endParaRPr lang="en-US"/>
          </a:p>
        </p:txBody>
      </p:sp>
    </p:spTree>
    <p:extLst>
      <p:ext uri="{BB962C8B-B14F-4D97-AF65-F5344CB8AC3E}">
        <p14:creationId xmlns:p14="http://schemas.microsoft.com/office/powerpoint/2010/main" val="306346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16</a:t>
            </a:fld>
            <a:endParaRPr lang="en-US"/>
          </a:p>
        </p:txBody>
      </p:sp>
    </p:spTree>
    <p:extLst>
      <p:ext uri="{BB962C8B-B14F-4D97-AF65-F5344CB8AC3E}">
        <p14:creationId xmlns:p14="http://schemas.microsoft.com/office/powerpoint/2010/main" val="2184604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Như</a:t>
            </a:r>
            <a:r>
              <a:rPr lang="en-US" dirty="0"/>
              <a:t> </a:t>
            </a:r>
            <a:r>
              <a:rPr lang="en-US" dirty="0" err="1"/>
              <a:t>là</a:t>
            </a:r>
            <a:r>
              <a:rPr lang="en-US" dirty="0"/>
              <a:t> </a:t>
            </a:r>
            <a:r>
              <a:rPr lang="en-US" dirty="0" err="1"/>
              <a:t>gửi</a:t>
            </a:r>
            <a:r>
              <a:rPr lang="en-US" dirty="0"/>
              <a:t> email, </a:t>
            </a:r>
            <a:r>
              <a:rPr lang="en-US" dirty="0" err="1"/>
              <a:t>thêm</a:t>
            </a:r>
            <a:r>
              <a:rPr lang="en-US" dirty="0"/>
              <a:t> </a:t>
            </a:r>
            <a:r>
              <a:rPr lang="en-US" dirty="0" err="1"/>
              <a:t>yêu</a:t>
            </a:r>
            <a:r>
              <a:rPr lang="en-US" dirty="0"/>
              <a:t> </a:t>
            </a:r>
            <a:r>
              <a:rPr lang="en-US" dirty="0" err="1"/>
              <a:t>thích</a:t>
            </a:r>
            <a:r>
              <a:rPr lang="en-US" dirty="0"/>
              <a:t> , maps, </a:t>
            </a:r>
          </a:p>
          <a:p>
            <a:r>
              <a:rPr lang="en-US" dirty="0" err="1"/>
              <a:t>Tăng</a:t>
            </a:r>
            <a:r>
              <a:rPr lang="en-US" dirty="0"/>
              <a:t> </a:t>
            </a:r>
            <a:r>
              <a:rPr lang="en-US" dirty="0" err="1"/>
              <a:t>cường</a:t>
            </a:r>
            <a:r>
              <a:rPr lang="en-US" dirty="0"/>
              <a:t> </a:t>
            </a:r>
            <a:r>
              <a:rPr lang="en-US" dirty="0" err="1"/>
              <a:t>bảo</a:t>
            </a:r>
            <a:r>
              <a:rPr lang="en-US" dirty="0"/>
              <a:t> </a:t>
            </a:r>
            <a:r>
              <a:rPr lang="en-US" dirty="0" err="1"/>
              <a:t>mật</a:t>
            </a:r>
            <a:r>
              <a:rPr lang="en-US" dirty="0"/>
              <a:t> </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17</a:t>
            </a:fld>
            <a:endParaRPr lang="en-US"/>
          </a:p>
        </p:txBody>
      </p:sp>
    </p:spTree>
    <p:extLst>
      <p:ext uri="{BB962C8B-B14F-4D97-AF65-F5344CB8AC3E}">
        <p14:creationId xmlns:p14="http://schemas.microsoft.com/office/powerpoint/2010/main" val="357088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ĐỌC </a:t>
            </a:r>
            <a:r>
              <a:rPr lang="en-US" dirty="0" err="1"/>
              <a:t>giấy</a:t>
            </a:r>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18</a:t>
            </a:fld>
            <a:endParaRPr lang="en-US"/>
          </a:p>
        </p:txBody>
      </p:sp>
    </p:spTree>
    <p:extLst>
      <p:ext uri="{BB962C8B-B14F-4D97-AF65-F5344CB8AC3E}">
        <p14:creationId xmlns:p14="http://schemas.microsoft.com/office/powerpoint/2010/main" val="170162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lumMod val="85000"/>
                    <a:lumOff val="15000"/>
                  </a:schemeClr>
                </a:solidFill>
                <a:latin typeface="A3.AmpleBold-San" panose="020B0604020202020204" charset="0"/>
              </a:rPr>
              <a:t>Ngoài ra còn 1 vài nguyên nhân khác nữa đó chính là cửa hàng gia đinh chưa có website TMDT riêng để tạo uy tín hơn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dirty="0">
              <a:solidFill>
                <a:schemeClr val="tx1">
                  <a:lumMod val="85000"/>
                  <a:lumOff val="15000"/>
                </a:schemeClr>
              </a:solidFill>
              <a:latin typeface="A3.AmpleBold-San"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lumMod val="85000"/>
                    <a:lumOff val="15000"/>
                  </a:schemeClr>
                </a:solidFill>
                <a:latin typeface="A3.AmpleBold-San" panose="020B0604020202020204" charset="0"/>
              </a:rPr>
              <a:t>lý do tiếp theo đó chính là TMDT đang rất phát triển do đó mà có rất nhiều tài liệu của người đi trước đã làm giúp thuận tiện trong việc nghiên cứu đồ án</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dirty="0">
              <a:solidFill>
                <a:schemeClr val="tx1">
                  <a:lumMod val="85000"/>
                  <a:lumOff val="15000"/>
                </a:schemeClr>
              </a:solidFill>
              <a:latin typeface="A3.AmpleBold-San"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lumMod val="85000"/>
                    <a:lumOff val="15000"/>
                  </a:schemeClr>
                </a:solidFill>
                <a:latin typeface="A3.AmpleBold-San" panose="020B0604020202020204" charset="0"/>
              </a:rPr>
              <a:t>cuối cùng em mong muốn xây dựng website riêng tự mình tạo ra để làm tổng hợp các kiến thức em đã học trong trường</a:t>
            </a:r>
            <a:endParaRPr lang="en-US" sz="1200" dirty="0">
              <a:solidFill>
                <a:schemeClr val="tx1">
                  <a:lumMod val="85000"/>
                  <a:lumOff val="15000"/>
                </a:schemeClr>
              </a:solidFill>
              <a:latin typeface="A3.AmpleBold-San"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85000"/>
                  <a:lumOff val="15000"/>
                </a:schemeClr>
              </a:solidFill>
              <a:latin typeface="A3.AmpleBold-San"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lumMod val="85000"/>
                    <a:lumOff val="15000"/>
                  </a:schemeClr>
                </a:solidFill>
                <a:latin typeface="A3.AmpleBold-San" panose="020B0604020202020204" charset="0"/>
              </a:rPr>
              <a:t>Hiện tại thì hệ thống chưa có do đó mà yêu cầu cơ bản cho hệ thống TMDT là phải có được các chức năng quản lý giỏ hàng , quản lý đơn hàng , ql người dùng, chuyển trang thái đơn hàng để người dùng để theo dõi, thanh toán onl , chat</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4</a:t>
            </a:fld>
            <a:endParaRPr lang="en-US"/>
          </a:p>
        </p:txBody>
      </p:sp>
    </p:spTree>
    <p:extLst>
      <p:ext uri="{BB962C8B-B14F-4D97-AF65-F5344CB8AC3E}">
        <p14:creationId xmlns:p14="http://schemas.microsoft.com/office/powerpoint/2010/main" val="392218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85000"/>
                    <a:lumOff val="15000"/>
                  </a:schemeClr>
                </a:solidFill>
                <a:latin typeface="A3.AmpleBold-San" panose="020B0604020202020204" charset="0"/>
              </a:rPr>
              <a:t>Thiết</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kế</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đủ</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các</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chức</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năng</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cở</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bản</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của</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một</a:t>
            </a:r>
            <a:r>
              <a:rPr lang="en-US" sz="1200" dirty="0">
                <a:solidFill>
                  <a:schemeClr val="tx1">
                    <a:lumMod val="85000"/>
                    <a:lumOff val="15000"/>
                  </a:schemeClr>
                </a:solidFill>
                <a:latin typeface="A3.AmpleBold-San" panose="020B0604020202020204" charset="0"/>
              </a:rPr>
              <a:t> website E-commerce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85000"/>
                    <a:lumOff val="15000"/>
                  </a:schemeClr>
                </a:solidFill>
                <a:latin typeface="A3.AmpleBold-San" panose="020B0604020202020204" charset="0"/>
              </a:rPr>
              <a:t>Nắm</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vững</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kiến</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thức</a:t>
            </a:r>
            <a:r>
              <a:rPr lang="en-US" sz="1200" dirty="0">
                <a:solidFill>
                  <a:schemeClr val="tx1">
                    <a:lumMod val="85000"/>
                    <a:lumOff val="15000"/>
                  </a:schemeClr>
                </a:solidFill>
                <a:latin typeface="A3.AmpleBold-San" panose="020B0604020202020204" charset="0"/>
              </a:rPr>
              <a:t> PTTKHT, Html, </a:t>
            </a:r>
            <a:r>
              <a:rPr lang="en-US" sz="1200" dirty="0" err="1">
                <a:solidFill>
                  <a:schemeClr val="tx1">
                    <a:lumMod val="85000"/>
                    <a:lumOff val="15000"/>
                  </a:schemeClr>
                </a:solidFill>
                <a:latin typeface="A3.AmpleBold-San" panose="020B0604020202020204" charset="0"/>
              </a:rPr>
              <a:t>Css,Jss</a:t>
            </a:r>
            <a:endParaRPr lang="en-US" sz="1200" dirty="0">
              <a:solidFill>
                <a:schemeClr val="tx1">
                  <a:lumMod val="85000"/>
                  <a:lumOff val="15000"/>
                </a:schemeClr>
              </a:solidFill>
              <a:latin typeface="A3.AmpleBold-San"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85000"/>
                    <a:lumOff val="15000"/>
                  </a:schemeClr>
                </a:solidFill>
                <a:latin typeface="A3.AmpleBold-San" panose="020B0604020202020204" charset="0"/>
              </a:rPr>
              <a:t>Sử</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dụng</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được</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công</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nghệ</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mới</a:t>
            </a:r>
            <a:r>
              <a:rPr lang="en-US" sz="1200" dirty="0">
                <a:solidFill>
                  <a:schemeClr val="tx1">
                    <a:lumMod val="85000"/>
                    <a:lumOff val="15000"/>
                  </a:schemeClr>
                </a:solidFill>
                <a:latin typeface="A3.AmpleBold-San" panose="020B0604020202020204" charset="0"/>
              </a:rPr>
              <a:t> </a:t>
            </a:r>
            <a:r>
              <a:rPr lang="en-US" sz="1200" dirty="0" err="1">
                <a:solidFill>
                  <a:schemeClr val="tx1">
                    <a:lumMod val="85000"/>
                    <a:lumOff val="15000"/>
                  </a:schemeClr>
                </a:solidFill>
                <a:latin typeface="A3.AmpleBold-San" panose="020B0604020202020204" charset="0"/>
              </a:rPr>
              <a:t>hiện</a:t>
            </a:r>
            <a:r>
              <a:rPr lang="en-US" sz="1200" dirty="0">
                <a:solidFill>
                  <a:schemeClr val="tx1">
                    <a:lumMod val="85000"/>
                    <a:lumOff val="15000"/>
                  </a:schemeClr>
                </a:solidFill>
                <a:latin typeface="A3.AmpleBold-San" panose="020B0604020202020204" charset="0"/>
              </a:rPr>
              <a:t> nay </a:t>
            </a:r>
            <a:r>
              <a:rPr lang="en-US" sz="1200" dirty="0" err="1">
                <a:solidFill>
                  <a:schemeClr val="tx1">
                    <a:lumMod val="85000"/>
                    <a:lumOff val="15000"/>
                  </a:schemeClr>
                </a:solidFill>
                <a:latin typeface="A3.AmpleBold-San" panose="020B0604020202020204" charset="0"/>
              </a:rPr>
              <a:t>ReactJs+NodeJs</a:t>
            </a:r>
            <a:endParaRPr lang="en-US" sz="1200" dirty="0">
              <a:solidFill>
                <a:schemeClr val="tx1">
                  <a:lumMod val="85000"/>
                  <a:lumOff val="15000"/>
                </a:schemeClr>
              </a:solidFill>
              <a:latin typeface="A3.AmpleBold-San" panose="020B0604020202020204" charset="0"/>
            </a:endParaRP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5</a:t>
            </a:fld>
            <a:endParaRPr lang="en-US"/>
          </a:p>
        </p:txBody>
      </p:sp>
    </p:spTree>
    <p:extLst>
      <p:ext uri="{BB962C8B-B14F-4D97-AF65-F5344CB8AC3E}">
        <p14:creationId xmlns:p14="http://schemas.microsoft.com/office/powerpoint/2010/main" val="320871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tiếp</a:t>
            </a:r>
            <a:r>
              <a:rPr lang="en-US" dirty="0"/>
              <a:t> </a:t>
            </a:r>
            <a:r>
              <a:rPr lang="en-US" dirty="0" err="1"/>
              <a:t>theo</a:t>
            </a:r>
            <a:r>
              <a:rPr lang="en-US" dirty="0"/>
              <a:t> </a:t>
            </a:r>
            <a:r>
              <a:rPr lang="en-US" dirty="0" err="1"/>
              <a:t>em</a:t>
            </a:r>
            <a:r>
              <a:rPr lang="en-US" dirty="0"/>
              <a:t> </a:t>
            </a:r>
            <a:r>
              <a:rPr lang="en-US" dirty="0" err="1"/>
              <a:t>trình</a:t>
            </a:r>
            <a:r>
              <a:rPr lang="en-US" dirty="0"/>
              <a:t> </a:t>
            </a:r>
            <a:r>
              <a:rPr lang="en-US" dirty="0" err="1"/>
              <a:t>bày</a:t>
            </a:r>
            <a:r>
              <a:rPr lang="en-US" dirty="0"/>
              <a:t> </a:t>
            </a:r>
            <a:r>
              <a:rPr lang="en-US" dirty="0" err="1"/>
              <a:t>đó</a:t>
            </a:r>
            <a:r>
              <a:rPr lang="en-US" dirty="0"/>
              <a:t> </a:t>
            </a:r>
            <a:r>
              <a:rPr lang="en-US" dirty="0" err="1"/>
              <a:t>là</a:t>
            </a:r>
            <a:r>
              <a:rPr lang="en-US" dirty="0"/>
              <a:t> </a:t>
            </a:r>
            <a:r>
              <a:rPr lang="en-US" dirty="0" err="1"/>
              <a:t>chương</a:t>
            </a:r>
            <a:r>
              <a:rPr lang="en-US" dirty="0"/>
              <a:t> 2 ….</a:t>
            </a:r>
          </a:p>
          <a:p>
            <a:r>
              <a:rPr lang="en-US" dirty="0"/>
              <a:t>Website </a:t>
            </a:r>
            <a:r>
              <a:rPr lang="en-US" dirty="0" err="1"/>
              <a:t>em</a:t>
            </a:r>
            <a:r>
              <a:rPr lang="en-US" dirty="0"/>
              <a:t> </a:t>
            </a:r>
            <a:r>
              <a:rPr lang="en-US" dirty="0" err="1"/>
              <a:t>có</a:t>
            </a:r>
            <a:r>
              <a:rPr lang="en-US" dirty="0"/>
              <a:t> 2 </a:t>
            </a:r>
            <a:r>
              <a:rPr lang="en-US" dirty="0" err="1"/>
              <a:t>tác</a:t>
            </a:r>
            <a:r>
              <a:rPr lang="en-US" dirty="0"/>
              <a:t> </a:t>
            </a:r>
            <a:r>
              <a:rPr lang="en-US" dirty="0" err="1"/>
              <a:t>nhân</a:t>
            </a:r>
            <a:r>
              <a:rPr lang="en-US" dirty="0"/>
              <a:t> </a:t>
            </a:r>
            <a:r>
              <a:rPr lang="en-US" dirty="0" err="1"/>
              <a:t>chính</a:t>
            </a:r>
            <a:r>
              <a:rPr lang="en-US" dirty="0"/>
              <a:t> </a:t>
            </a:r>
            <a:r>
              <a:rPr lang="en-US" dirty="0" err="1"/>
              <a:t>là</a:t>
            </a:r>
            <a:r>
              <a:rPr lang="en-US" dirty="0"/>
              <a:t> </a:t>
            </a:r>
            <a:r>
              <a:rPr lang="en-US" dirty="0" err="1"/>
              <a:t>qtv</a:t>
            </a:r>
            <a:r>
              <a:rPr lang="en-US" dirty="0"/>
              <a:t> </a:t>
            </a:r>
            <a:r>
              <a:rPr lang="en-US" dirty="0" err="1"/>
              <a:t>và</a:t>
            </a:r>
            <a:r>
              <a:rPr lang="en-US" dirty="0"/>
              <a:t> </a:t>
            </a:r>
            <a:r>
              <a:rPr lang="en-US" dirty="0" err="1"/>
              <a:t>khách</a:t>
            </a:r>
            <a:r>
              <a:rPr lang="en-US" dirty="0"/>
              <a:t> </a:t>
            </a:r>
            <a:r>
              <a:rPr lang="en-US" dirty="0" err="1"/>
              <a:t>hàng</a:t>
            </a:r>
            <a:endParaRPr lang="en-US" dirty="0"/>
          </a:p>
          <a:p>
            <a:r>
              <a:rPr lang="en-US" dirty="0" err="1"/>
              <a:t>Qtv</a:t>
            </a:r>
            <a:r>
              <a:rPr lang="en-US" dirty="0"/>
              <a:t>:</a:t>
            </a:r>
          </a:p>
          <a:p>
            <a:r>
              <a:rPr lang="en-US" dirty="0" err="1"/>
              <a:t>khách</a:t>
            </a:r>
            <a:r>
              <a:rPr lang="en-US" dirty="0"/>
              <a:t> </a:t>
            </a:r>
            <a:r>
              <a:rPr lang="en-US" dirty="0" err="1"/>
              <a:t>hàng</a:t>
            </a:r>
            <a:r>
              <a:rPr lang="en-US" dirty="0"/>
              <a:t> </a:t>
            </a:r>
            <a:r>
              <a:rPr lang="en-US" dirty="0" err="1"/>
              <a:t>thì</a:t>
            </a:r>
            <a:r>
              <a:rPr lang="en-US" dirty="0"/>
              <a:t> </a:t>
            </a:r>
            <a:r>
              <a:rPr lang="en-US" dirty="0" err="1"/>
              <a:t>có</a:t>
            </a:r>
            <a:r>
              <a:rPr lang="en-US" dirty="0"/>
              <a:t> </a:t>
            </a:r>
            <a:r>
              <a:rPr lang="en-US" dirty="0" err="1"/>
              <a:t>khách</a:t>
            </a:r>
            <a:r>
              <a:rPr lang="en-US" dirty="0"/>
              <a:t> </a:t>
            </a:r>
            <a:r>
              <a:rPr lang="en-US" dirty="0" err="1"/>
              <a:t>hàng</a:t>
            </a:r>
            <a:r>
              <a:rPr lang="en-US" dirty="0"/>
              <a:t> </a:t>
            </a:r>
            <a:r>
              <a:rPr lang="en-US" dirty="0" err="1"/>
              <a:t>vãng</a:t>
            </a:r>
            <a:r>
              <a:rPr lang="en-US" dirty="0"/>
              <a:t> </a:t>
            </a:r>
            <a:r>
              <a:rPr lang="en-US" dirty="0" err="1"/>
              <a:t>lại</a:t>
            </a:r>
            <a:r>
              <a:rPr lang="en-US" dirty="0"/>
              <a:t> </a:t>
            </a:r>
            <a:r>
              <a:rPr lang="en-US" dirty="0" err="1"/>
              <a:t>và</a:t>
            </a:r>
            <a:r>
              <a:rPr lang="en-US" dirty="0"/>
              <a:t> user</a:t>
            </a:r>
          </a:p>
          <a:p>
            <a:r>
              <a:rPr lang="en-US" dirty="0" err="1"/>
              <a:t>Khách</a:t>
            </a:r>
            <a:r>
              <a:rPr lang="en-US" dirty="0"/>
              <a:t> </a:t>
            </a:r>
            <a:r>
              <a:rPr lang="en-US" dirty="0" err="1"/>
              <a:t>hàng</a:t>
            </a:r>
            <a:r>
              <a:rPr lang="en-US" dirty="0"/>
              <a:t> </a:t>
            </a:r>
            <a:r>
              <a:rPr lang="en-US" dirty="0" err="1"/>
              <a:t>vãng</a:t>
            </a:r>
            <a:r>
              <a:rPr lang="en-US" dirty="0"/>
              <a:t> </a:t>
            </a:r>
            <a:r>
              <a:rPr lang="en-US" dirty="0" err="1"/>
              <a:t>lai</a:t>
            </a:r>
            <a:r>
              <a:rPr lang="en-US" dirty="0"/>
              <a:t> k </a:t>
            </a:r>
            <a:r>
              <a:rPr lang="en-US" dirty="0" err="1"/>
              <a:t>có</a:t>
            </a:r>
            <a:r>
              <a:rPr lang="en-US" dirty="0"/>
              <a:t> </a:t>
            </a:r>
            <a:r>
              <a:rPr lang="en-US" dirty="0" err="1"/>
              <a:t>tài</a:t>
            </a:r>
            <a:r>
              <a:rPr lang="en-US" dirty="0"/>
              <a:t> </a:t>
            </a:r>
            <a:r>
              <a:rPr lang="en-US" dirty="0" err="1"/>
              <a:t>khoản</a:t>
            </a:r>
            <a:r>
              <a:rPr lang="en-US" dirty="0"/>
              <a:t> </a:t>
            </a:r>
            <a:r>
              <a:rPr lang="en-US" dirty="0" err="1"/>
              <a:t>chỉ</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xem</a:t>
            </a:r>
            <a:r>
              <a:rPr lang="en-US" dirty="0"/>
              <a:t> </a:t>
            </a:r>
            <a:r>
              <a:rPr lang="en-US" dirty="0" err="1"/>
              <a:t>sản</a:t>
            </a:r>
            <a:r>
              <a:rPr lang="en-US" dirty="0"/>
              <a:t> </a:t>
            </a:r>
            <a:r>
              <a:rPr lang="en-US" dirty="0" err="1"/>
              <a:t>phẩm</a:t>
            </a:r>
            <a:r>
              <a:rPr lang="en-US" dirty="0"/>
              <a:t> , </a:t>
            </a:r>
            <a:r>
              <a:rPr lang="en-US" dirty="0" err="1"/>
              <a:t>xem</a:t>
            </a:r>
            <a:r>
              <a:rPr lang="en-US" dirty="0"/>
              <a:t> </a:t>
            </a:r>
            <a:r>
              <a:rPr lang="en-US" dirty="0" err="1"/>
              <a:t>đánh</a:t>
            </a:r>
            <a:r>
              <a:rPr lang="en-US" dirty="0"/>
              <a:t> </a:t>
            </a:r>
            <a:r>
              <a:rPr lang="en-US" dirty="0" err="1"/>
              <a:t>giá</a:t>
            </a:r>
            <a:r>
              <a:rPr lang="en-US" dirty="0"/>
              <a:t> , </a:t>
            </a:r>
          </a:p>
          <a:p>
            <a:r>
              <a:rPr lang="en-US" dirty="0"/>
              <a:t>User </a:t>
            </a:r>
            <a:r>
              <a:rPr lang="en-US" dirty="0" err="1"/>
              <a:t>là</a:t>
            </a:r>
            <a:r>
              <a:rPr lang="en-US" dirty="0"/>
              <a:t> </a:t>
            </a:r>
            <a:r>
              <a:rPr lang="en-US" dirty="0" err="1"/>
              <a:t>có</a:t>
            </a:r>
            <a:r>
              <a:rPr lang="en-US" dirty="0"/>
              <a:t> </a:t>
            </a:r>
            <a:r>
              <a:rPr lang="en-US" dirty="0" err="1"/>
              <a:t>tk</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mua</a:t>
            </a:r>
            <a:r>
              <a:rPr lang="en-US" dirty="0"/>
              <a:t> </a:t>
            </a:r>
            <a:r>
              <a:rPr lang="en-US" dirty="0" err="1"/>
              <a:t>hàng</a:t>
            </a:r>
            <a:r>
              <a:rPr lang="en-US" dirty="0"/>
              <a:t> , chat vs admin </a:t>
            </a:r>
            <a:r>
              <a:rPr lang="en-US" dirty="0" err="1"/>
              <a:t>thanh</a:t>
            </a:r>
            <a:r>
              <a:rPr lang="en-US" dirty="0"/>
              <a:t> </a:t>
            </a:r>
            <a:r>
              <a:rPr lang="en-US" dirty="0" err="1"/>
              <a:t>toán</a:t>
            </a:r>
            <a:r>
              <a:rPr lang="en-US" dirty="0"/>
              <a:t>, …</a:t>
            </a:r>
          </a:p>
        </p:txBody>
      </p:sp>
      <p:sp>
        <p:nvSpPr>
          <p:cNvPr id="4" name="Slide Number Placeholder 3"/>
          <p:cNvSpPr>
            <a:spLocks noGrp="1"/>
          </p:cNvSpPr>
          <p:nvPr>
            <p:ph type="sldNum" sz="quarter" idx="5"/>
          </p:nvPr>
        </p:nvSpPr>
        <p:spPr/>
        <p:txBody>
          <a:bodyPr/>
          <a:lstStyle/>
          <a:p>
            <a:fld id="{9E113A20-1010-491B-89C3-B7218823271D}" type="slidenum">
              <a:rPr lang="en-US" smtClean="0"/>
              <a:t>6</a:t>
            </a:fld>
            <a:endParaRPr lang="en-US"/>
          </a:p>
        </p:txBody>
      </p:sp>
    </p:spTree>
    <p:extLst>
      <p:ext uri="{BB962C8B-B14F-4D97-AF65-F5344CB8AC3E}">
        <p14:creationId xmlns:p14="http://schemas.microsoft.com/office/powerpoint/2010/main" val="73413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QTV </a:t>
            </a:r>
            <a:r>
              <a:rPr lang="en-US" dirty="0" err="1"/>
              <a:t>và</a:t>
            </a:r>
            <a:r>
              <a:rPr lang="en-US" dirty="0"/>
              <a:t> user </a:t>
            </a:r>
            <a:r>
              <a:rPr lang="en-US" dirty="0" err="1"/>
              <a:t>đều</a:t>
            </a:r>
            <a:r>
              <a:rPr lang="en-US" dirty="0"/>
              <a:t> </a:t>
            </a:r>
            <a:r>
              <a:rPr lang="en-US" dirty="0" err="1"/>
              <a:t>có</a:t>
            </a:r>
            <a:r>
              <a:rPr lang="en-US" dirty="0"/>
              <a:t> use case </a:t>
            </a:r>
            <a:r>
              <a:rPr lang="en-US" dirty="0" err="1"/>
              <a:t>là</a:t>
            </a:r>
            <a:r>
              <a:rPr lang="en-US" dirty="0"/>
              <a:t> </a:t>
            </a:r>
            <a:r>
              <a:rPr lang="en-US" dirty="0" err="1"/>
              <a:t>Đăng</a:t>
            </a:r>
            <a:r>
              <a:rPr lang="en-US" dirty="0"/>
              <a:t> </a:t>
            </a:r>
            <a:r>
              <a:rPr lang="en-US" dirty="0" err="1"/>
              <a:t>nhập</a:t>
            </a:r>
            <a:r>
              <a:rPr lang="en-US" dirty="0"/>
              <a:t> </a:t>
            </a:r>
            <a:r>
              <a:rPr lang="en-US" dirty="0" err="1"/>
              <a:t>đăng</a:t>
            </a:r>
            <a:r>
              <a:rPr lang="en-US" dirty="0"/>
              <a:t> </a:t>
            </a:r>
            <a:r>
              <a:rPr lang="en-US" dirty="0" err="1"/>
              <a:t>xuất</a:t>
            </a:r>
            <a:r>
              <a:rPr lang="en-US" dirty="0"/>
              <a:t> update profile</a:t>
            </a:r>
          </a:p>
          <a:p>
            <a:r>
              <a:rPr lang="en-US" dirty="0" err="1"/>
              <a:t>Ngoài</a:t>
            </a:r>
            <a:r>
              <a:rPr lang="en-US" dirty="0"/>
              <a:t> ra :QTV </a:t>
            </a:r>
            <a:r>
              <a:rPr lang="en-US" dirty="0" err="1"/>
              <a:t>còn</a:t>
            </a:r>
            <a:r>
              <a:rPr lang="en-US" dirty="0"/>
              <a:t> </a:t>
            </a:r>
            <a:r>
              <a:rPr lang="en-US" dirty="0" err="1"/>
              <a:t>có</a:t>
            </a:r>
            <a:r>
              <a:rPr lang="en-US" dirty="0"/>
              <a:t> use case </a:t>
            </a:r>
            <a:r>
              <a:rPr lang="en-US" dirty="0" err="1"/>
              <a:t>chính</a:t>
            </a:r>
            <a:r>
              <a:rPr lang="en-US" dirty="0"/>
              <a:t> </a:t>
            </a:r>
            <a:r>
              <a:rPr lang="en-US" dirty="0" err="1"/>
              <a:t>như</a:t>
            </a:r>
            <a:r>
              <a:rPr lang="en-US" dirty="0"/>
              <a:t> QLSP, </a:t>
            </a:r>
            <a:r>
              <a:rPr lang="en-US" dirty="0" err="1"/>
              <a:t>Đơn</a:t>
            </a:r>
            <a:r>
              <a:rPr lang="en-US" dirty="0"/>
              <a:t> </a:t>
            </a:r>
            <a:r>
              <a:rPr lang="en-US" dirty="0" err="1"/>
              <a:t>hàng</a:t>
            </a:r>
            <a:r>
              <a:rPr lang="en-US" dirty="0"/>
              <a:t>, </a:t>
            </a:r>
            <a:r>
              <a:rPr lang="en-US" dirty="0" err="1"/>
              <a:t>Chât</a:t>
            </a:r>
            <a:r>
              <a:rPr lang="en-US" dirty="0"/>
              <a:t> vs </a:t>
            </a:r>
            <a:r>
              <a:rPr lang="en-US" dirty="0" err="1"/>
              <a:t>kH</a:t>
            </a:r>
            <a:r>
              <a:rPr lang="en-US" dirty="0"/>
              <a:t> , </a:t>
            </a:r>
            <a:r>
              <a:rPr lang="en-US" dirty="0" err="1"/>
              <a:t>Báo</a:t>
            </a:r>
            <a:r>
              <a:rPr lang="en-US" dirty="0"/>
              <a:t> </a:t>
            </a:r>
            <a:r>
              <a:rPr lang="en-US" dirty="0" err="1"/>
              <a:t>cao,ql</a:t>
            </a:r>
            <a:r>
              <a:rPr lang="en-US" dirty="0"/>
              <a:t> user</a:t>
            </a:r>
          </a:p>
          <a:p>
            <a:r>
              <a:rPr lang="en-US" dirty="0"/>
              <a:t>User </a:t>
            </a:r>
            <a:r>
              <a:rPr lang="en-US" dirty="0" err="1"/>
              <a:t>thì</a:t>
            </a:r>
            <a:r>
              <a:rPr lang="en-US" dirty="0"/>
              <a:t> </a:t>
            </a:r>
            <a:r>
              <a:rPr lang="en-US" dirty="0" err="1"/>
              <a:t>có</a:t>
            </a:r>
            <a:r>
              <a:rPr lang="en-US" dirty="0"/>
              <a:t> </a:t>
            </a:r>
            <a:r>
              <a:rPr lang="en-US" dirty="0" err="1"/>
              <a:t>Tìm</a:t>
            </a:r>
            <a:r>
              <a:rPr lang="en-US" dirty="0"/>
              <a:t> </a:t>
            </a:r>
            <a:r>
              <a:rPr lang="en-US" dirty="0" err="1"/>
              <a:t>mua</a:t>
            </a:r>
            <a:r>
              <a:rPr lang="en-US" dirty="0"/>
              <a:t> </a:t>
            </a:r>
            <a:r>
              <a:rPr lang="en-US" dirty="0" err="1"/>
              <a:t>sp</a:t>
            </a:r>
            <a:r>
              <a:rPr lang="en-US" dirty="0"/>
              <a:t>, </a:t>
            </a:r>
            <a:r>
              <a:rPr lang="en-US" dirty="0" err="1"/>
              <a:t>tạo</a:t>
            </a:r>
            <a:r>
              <a:rPr lang="en-US" dirty="0"/>
              <a:t> </a:t>
            </a:r>
            <a:r>
              <a:rPr lang="en-US" dirty="0" err="1"/>
              <a:t>tk</a:t>
            </a:r>
            <a:r>
              <a:rPr lang="en-US" dirty="0"/>
              <a:t>, </a:t>
            </a:r>
            <a:r>
              <a:rPr lang="en-US" dirty="0" err="1"/>
              <a:t>theo</a:t>
            </a:r>
            <a:r>
              <a:rPr lang="en-US" dirty="0"/>
              <a:t> </a:t>
            </a:r>
            <a:r>
              <a:rPr lang="en-US" dirty="0" err="1"/>
              <a:t>dõi</a:t>
            </a:r>
            <a:r>
              <a:rPr lang="en-US" dirty="0"/>
              <a:t> </a:t>
            </a:r>
            <a:r>
              <a:rPr lang="en-US" dirty="0" err="1"/>
              <a:t>đơn</a:t>
            </a:r>
            <a:r>
              <a:rPr lang="en-US" dirty="0"/>
              <a:t> </a:t>
            </a:r>
            <a:r>
              <a:rPr lang="en-US" dirty="0" err="1"/>
              <a:t>hàng</a:t>
            </a:r>
            <a:r>
              <a:rPr lang="en-US" dirty="0"/>
              <a:t>, </a:t>
            </a:r>
            <a:r>
              <a:rPr lang="en-US" dirty="0" err="1"/>
              <a:t>tt</a:t>
            </a:r>
            <a:r>
              <a:rPr lang="en-US" dirty="0"/>
              <a:t> online </a:t>
            </a:r>
            <a:r>
              <a:rPr lang="en-US" dirty="0" err="1"/>
              <a:t>và</a:t>
            </a:r>
            <a:r>
              <a:rPr lang="en-US" dirty="0"/>
              <a:t> chat</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7</a:t>
            </a:fld>
            <a:endParaRPr lang="en-US"/>
          </a:p>
        </p:txBody>
      </p:sp>
    </p:spTree>
    <p:extLst>
      <p:ext uri="{BB962C8B-B14F-4D97-AF65-F5344CB8AC3E}">
        <p14:creationId xmlns:p14="http://schemas.microsoft.com/office/powerpoint/2010/main" val="224056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csdl</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Mongodb</a:t>
            </a:r>
            <a:r>
              <a:rPr lang="en-US" dirty="0"/>
              <a:t>. </a:t>
            </a:r>
            <a:r>
              <a:rPr lang="en-US" dirty="0" err="1"/>
              <a:t>Nó</a:t>
            </a:r>
            <a:r>
              <a:rPr lang="en-US" dirty="0"/>
              <a:t> </a:t>
            </a:r>
            <a:r>
              <a:rPr lang="en-US" dirty="0" err="1"/>
              <a:t>là</a:t>
            </a:r>
            <a:r>
              <a:rPr lang="en-US" dirty="0"/>
              <a:t> </a:t>
            </a:r>
            <a:r>
              <a:rPr lang="en-US" dirty="0" err="1"/>
              <a:t>phần</a:t>
            </a:r>
            <a:r>
              <a:rPr lang="en-US" dirty="0"/>
              <a:t> </a:t>
            </a:r>
            <a:r>
              <a:rPr lang="en-US" dirty="0" err="1"/>
              <a:t>mềm</a:t>
            </a:r>
            <a:r>
              <a:rPr lang="en-US" dirty="0"/>
              <a:t> </a:t>
            </a:r>
            <a:r>
              <a:rPr lang="en-US" dirty="0" err="1"/>
              <a:t>csdl</a:t>
            </a:r>
            <a:r>
              <a:rPr lang="en-US" dirty="0"/>
              <a:t> </a:t>
            </a:r>
            <a:r>
              <a:rPr lang="en-US" dirty="0" err="1"/>
              <a:t>mã</a:t>
            </a:r>
            <a:r>
              <a:rPr lang="en-US" dirty="0"/>
              <a:t> </a:t>
            </a:r>
            <a:r>
              <a:rPr lang="en-US" dirty="0" err="1"/>
              <a:t>nguồn</a:t>
            </a:r>
            <a:r>
              <a:rPr lang="en-US" dirty="0"/>
              <a:t> </a:t>
            </a:r>
            <a:r>
              <a:rPr lang="en-US" dirty="0" err="1"/>
              <a:t>mở</a:t>
            </a:r>
            <a:r>
              <a:rPr lang="en-US" dirty="0"/>
              <a:t> NoSQL </a:t>
            </a:r>
            <a:r>
              <a:rPr lang="en-US" dirty="0" err="1"/>
              <a:t>thiết</a:t>
            </a:r>
            <a:r>
              <a:rPr lang="en-US" dirty="0"/>
              <a:t> </a:t>
            </a:r>
            <a:r>
              <a:rPr lang="en-US" dirty="0" err="1"/>
              <a:t>kế</a:t>
            </a:r>
            <a:r>
              <a:rPr lang="en-US" dirty="0"/>
              <a:t> </a:t>
            </a:r>
            <a:r>
              <a:rPr lang="en-US" dirty="0" err="1"/>
              <a:t>hướng</a:t>
            </a:r>
            <a:r>
              <a:rPr lang="en-US" dirty="0"/>
              <a:t> </a:t>
            </a:r>
            <a:r>
              <a:rPr lang="en-US" dirty="0" err="1"/>
              <a:t>theo</a:t>
            </a:r>
            <a:r>
              <a:rPr lang="en-US" dirty="0"/>
              <a:t> </a:t>
            </a:r>
            <a:r>
              <a:rPr lang="en-US" dirty="0" err="1"/>
              <a:t>đối</a:t>
            </a:r>
            <a:r>
              <a:rPr lang="en-US" dirty="0"/>
              <a:t> </a:t>
            </a:r>
            <a:r>
              <a:rPr lang="en-US" dirty="0" err="1"/>
              <a:t>tượng</a:t>
            </a:r>
            <a:r>
              <a:rPr lang="en-US" dirty="0"/>
              <a:t> </a:t>
            </a:r>
            <a:r>
              <a:rPr lang="en-US" dirty="0" err="1"/>
              <a:t>hỗ</a:t>
            </a:r>
            <a:r>
              <a:rPr lang="en-US" dirty="0"/>
              <a:t> </a:t>
            </a:r>
            <a:r>
              <a:rPr lang="en-US" dirty="0" err="1"/>
              <a:t>trợ</a:t>
            </a:r>
            <a:r>
              <a:rPr lang="en-US" dirty="0"/>
              <a:t> </a:t>
            </a:r>
            <a:r>
              <a:rPr lang="en-US" dirty="0" err="1"/>
              <a:t>đa</a:t>
            </a:r>
            <a:r>
              <a:rPr lang="en-US" dirty="0"/>
              <a:t> </a:t>
            </a:r>
            <a:r>
              <a:rPr lang="en-US" dirty="0" err="1"/>
              <a:t>nền</a:t>
            </a:r>
            <a:r>
              <a:rPr lang="en-US" dirty="0"/>
              <a:t> </a:t>
            </a:r>
            <a:r>
              <a:rPr lang="en-US" dirty="0" err="1"/>
              <a:t>tảng</a:t>
            </a:r>
            <a:endParaRPr lang="en-US" dirty="0"/>
          </a:p>
          <a:p>
            <a:r>
              <a:rPr lang="en-US" dirty="0" err="1"/>
              <a:t>Ưu</a:t>
            </a:r>
            <a:r>
              <a:rPr lang="en-US" dirty="0"/>
              <a:t> </a:t>
            </a:r>
            <a:r>
              <a:rPr lang="en-US" dirty="0" err="1"/>
              <a:t>điểm</a:t>
            </a:r>
            <a:r>
              <a:rPr lang="en-US" dirty="0"/>
              <a:t> : </a:t>
            </a:r>
            <a:r>
              <a:rPr lang="en-US" dirty="0" err="1"/>
              <a:t>Tốc</a:t>
            </a:r>
            <a:r>
              <a:rPr lang="en-US" dirty="0"/>
              <a:t> </a:t>
            </a:r>
            <a:r>
              <a:rPr lang="en-US" dirty="0" err="1"/>
              <a:t>độ</a:t>
            </a:r>
            <a:r>
              <a:rPr lang="en-US" dirty="0"/>
              <a:t> </a:t>
            </a:r>
            <a:r>
              <a:rPr lang="en-US" dirty="0" err="1"/>
              <a:t>truy</a:t>
            </a:r>
            <a:r>
              <a:rPr lang="en-US" dirty="0"/>
              <a:t> </a:t>
            </a:r>
            <a:r>
              <a:rPr lang="en-US" dirty="0" err="1"/>
              <a:t>vấn</a:t>
            </a:r>
            <a:r>
              <a:rPr lang="en-US" dirty="0"/>
              <a:t> </a:t>
            </a:r>
            <a:r>
              <a:rPr lang="en-US" dirty="0" err="1"/>
              <a:t>nhanh</a:t>
            </a:r>
            <a:r>
              <a:rPr lang="en-US" dirty="0"/>
              <a:t> </a:t>
            </a:r>
            <a:r>
              <a:rPr lang="en-US" dirty="0" err="1"/>
              <a:t>hơn</a:t>
            </a:r>
            <a:r>
              <a:rPr lang="en-US" dirty="0"/>
              <a:t> so </a:t>
            </a:r>
            <a:r>
              <a:rPr lang="en-US" dirty="0" err="1"/>
              <a:t>với</a:t>
            </a:r>
            <a:r>
              <a:rPr lang="en-US" dirty="0"/>
              <a:t>  </a:t>
            </a:r>
            <a:r>
              <a:rPr lang="en-US" dirty="0" err="1"/>
              <a:t>csdl</a:t>
            </a:r>
            <a:r>
              <a:rPr lang="en-US" dirty="0"/>
              <a:t> </a:t>
            </a:r>
            <a:r>
              <a:rPr lang="en-US" dirty="0" err="1"/>
              <a:t>quan</a:t>
            </a:r>
            <a:r>
              <a:rPr lang="en-US" dirty="0"/>
              <a:t> </a:t>
            </a:r>
            <a:r>
              <a:rPr lang="en-US" dirty="0" err="1"/>
              <a:t>hệ</a:t>
            </a:r>
            <a:r>
              <a:rPr lang="en-US" dirty="0"/>
              <a:t> (100 </a:t>
            </a:r>
            <a:r>
              <a:rPr lang="en-US" dirty="0" err="1"/>
              <a:t>lần</a:t>
            </a:r>
            <a:r>
              <a:rPr lang="en-US" dirty="0"/>
              <a:t>), do </a:t>
            </a:r>
            <a:r>
              <a:rPr lang="en-US" dirty="0" err="1"/>
              <a:t>lưu</a:t>
            </a:r>
            <a:r>
              <a:rPr lang="en-US" dirty="0"/>
              <a:t> </a:t>
            </a:r>
            <a:r>
              <a:rPr lang="en-US" dirty="0" err="1"/>
              <a:t>dưới</a:t>
            </a:r>
            <a:r>
              <a:rPr lang="en-US" dirty="0"/>
              <a:t> </a:t>
            </a:r>
            <a:r>
              <a:rPr lang="en-US" dirty="0" err="1"/>
              <a:t>dạng</a:t>
            </a:r>
            <a:r>
              <a:rPr lang="en-US" dirty="0"/>
              <a:t> json -&gt;  </a:t>
            </a:r>
            <a:r>
              <a:rPr lang="en-US" dirty="0" err="1"/>
              <a:t>csdl</a:t>
            </a:r>
            <a:r>
              <a:rPr lang="en-US" dirty="0"/>
              <a:t> </a:t>
            </a:r>
            <a:r>
              <a:rPr lang="en-US" dirty="0" err="1"/>
              <a:t>rất</a:t>
            </a:r>
            <a:r>
              <a:rPr lang="en-US" dirty="0"/>
              <a:t> </a:t>
            </a:r>
            <a:r>
              <a:rPr lang="en-US" dirty="0" err="1"/>
              <a:t>linh</a:t>
            </a:r>
            <a:r>
              <a:rPr lang="en-US" dirty="0"/>
              <a:t> </a:t>
            </a:r>
            <a:r>
              <a:rPr lang="en-US" dirty="0" err="1"/>
              <a:t>hoạt</a:t>
            </a:r>
            <a:endParaRPr lang="en-US" dirty="0"/>
          </a:p>
          <a:p>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csdl</a:t>
            </a:r>
            <a:r>
              <a:rPr lang="en-US" dirty="0"/>
              <a:t> </a:t>
            </a:r>
            <a:r>
              <a:rPr lang="en-US" dirty="0" err="1"/>
              <a:t>theo</a:t>
            </a:r>
            <a:r>
              <a:rPr lang="en-US" dirty="0"/>
              <a:t> </a:t>
            </a:r>
            <a:r>
              <a:rPr lang="en-US" dirty="0" err="1"/>
              <a:t>chiều</a:t>
            </a:r>
            <a:r>
              <a:rPr lang="en-US" dirty="0"/>
              <a:t> </a:t>
            </a:r>
            <a:r>
              <a:rPr lang="en-US" dirty="0" err="1"/>
              <a:t>ngang</a:t>
            </a:r>
            <a:r>
              <a:rPr lang="en-US" dirty="0"/>
              <a:t>, </a:t>
            </a:r>
          </a:p>
          <a:p>
            <a:r>
              <a:rPr lang="en-US" dirty="0" err="1"/>
              <a:t>Tuy</a:t>
            </a:r>
            <a:r>
              <a:rPr lang="en-US" dirty="0"/>
              <a:t> </a:t>
            </a:r>
            <a:r>
              <a:rPr lang="en-US" dirty="0" err="1"/>
              <a:t>nhiên</a:t>
            </a:r>
            <a:r>
              <a:rPr lang="en-US" dirty="0"/>
              <a:t> </a:t>
            </a:r>
            <a:r>
              <a:rPr lang="en-US" dirty="0" err="1"/>
              <a:t>nó</a:t>
            </a:r>
            <a:r>
              <a:rPr lang="en-US" dirty="0"/>
              <a:t> </a:t>
            </a:r>
            <a:r>
              <a:rPr lang="en-US" dirty="0" err="1"/>
              <a:t>có</a:t>
            </a:r>
            <a:r>
              <a:rPr lang="en-US" dirty="0"/>
              <a:t> </a:t>
            </a:r>
            <a:r>
              <a:rPr lang="en-US" dirty="0" err="1"/>
              <a:t>vài</a:t>
            </a:r>
            <a:r>
              <a:rPr lang="en-US" dirty="0"/>
              <a:t> </a:t>
            </a:r>
            <a:r>
              <a:rPr lang="en-US" dirty="0" err="1"/>
              <a:t>nhược</a:t>
            </a:r>
            <a:r>
              <a:rPr lang="en-US" dirty="0"/>
              <a:t> </a:t>
            </a:r>
            <a:r>
              <a:rPr lang="en-US" dirty="0" err="1"/>
              <a:t>điểm</a:t>
            </a:r>
            <a:r>
              <a:rPr lang="en-US" dirty="0"/>
              <a:t> </a:t>
            </a:r>
            <a:r>
              <a:rPr lang="en-US" dirty="0" err="1"/>
              <a:t>là</a:t>
            </a:r>
            <a:r>
              <a:rPr lang="en-US" dirty="0"/>
              <a:t> : </a:t>
            </a:r>
            <a:r>
              <a:rPr lang="en-US" dirty="0" err="1"/>
              <a:t>Không</a:t>
            </a:r>
            <a:r>
              <a:rPr lang="en-US" dirty="0"/>
              <a:t> </a:t>
            </a:r>
            <a:r>
              <a:rPr lang="en-US" dirty="0" err="1"/>
              <a:t>có</a:t>
            </a:r>
            <a:r>
              <a:rPr lang="en-US" dirty="0"/>
              <a:t> </a:t>
            </a:r>
            <a:r>
              <a:rPr lang="en-US" dirty="0" err="1"/>
              <a:t>chức</a:t>
            </a:r>
            <a:r>
              <a:rPr lang="en-US" dirty="0"/>
              <a:t> </a:t>
            </a:r>
            <a:r>
              <a:rPr lang="en-US" dirty="0" err="1"/>
              <a:t>năng</a:t>
            </a:r>
            <a:r>
              <a:rPr lang="en-US" dirty="0"/>
              <a:t> join </a:t>
            </a:r>
            <a:r>
              <a:rPr lang="en-US" dirty="0" err="1"/>
              <a:t>nên</a:t>
            </a:r>
            <a:r>
              <a:rPr lang="en-US" dirty="0"/>
              <a:t> </a:t>
            </a:r>
            <a:r>
              <a:rPr lang="en-US" dirty="0" err="1"/>
              <a:t>sẽ</a:t>
            </a:r>
            <a:r>
              <a:rPr lang="en-US" dirty="0"/>
              <a:t> </a:t>
            </a:r>
            <a:r>
              <a:rPr lang="en-US" dirty="0" err="1"/>
              <a:t>dư</a:t>
            </a:r>
            <a:r>
              <a:rPr lang="en-US" dirty="0"/>
              <a:t> </a:t>
            </a:r>
            <a:r>
              <a:rPr lang="en-US" dirty="0" err="1"/>
              <a:t>thừa</a:t>
            </a:r>
            <a:r>
              <a:rPr lang="en-US" dirty="0"/>
              <a:t> </a:t>
            </a:r>
            <a:r>
              <a:rPr lang="en-US" dirty="0" err="1"/>
              <a:t>dữ</a:t>
            </a:r>
            <a:r>
              <a:rPr lang="en-US" dirty="0"/>
              <a:t> </a:t>
            </a:r>
            <a:r>
              <a:rPr lang="en-US" dirty="0" err="1"/>
              <a:t>liệu</a:t>
            </a:r>
            <a:r>
              <a:rPr lang="en-US" dirty="0"/>
              <a:t> , k join </a:t>
            </a:r>
            <a:r>
              <a:rPr lang="en-US" dirty="0" err="1"/>
              <a:t>nên</a:t>
            </a:r>
            <a:r>
              <a:rPr lang="en-US" dirty="0"/>
              <a:t> code </a:t>
            </a:r>
            <a:r>
              <a:rPr lang="en-US" dirty="0" err="1"/>
              <a:t>sẽ</a:t>
            </a:r>
            <a:r>
              <a:rPr lang="en-US" dirty="0"/>
              <a:t> </a:t>
            </a:r>
            <a:r>
              <a:rPr lang="en-US" dirty="0" err="1"/>
              <a:t>thủ</a:t>
            </a:r>
            <a:r>
              <a:rPr lang="en-US" dirty="0"/>
              <a:t> </a:t>
            </a:r>
            <a:r>
              <a:rPr lang="en-US" dirty="0" err="1"/>
              <a:t>công</a:t>
            </a:r>
            <a:r>
              <a:rPr lang="en-US" dirty="0"/>
              <a:t> </a:t>
            </a:r>
            <a:r>
              <a:rPr lang="en-US" dirty="0" err="1"/>
              <a:t>chậm</a:t>
            </a:r>
            <a:r>
              <a:rPr lang="en-US" dirty="0"/>
              <a:t> </a:t>
            </a:r>
            <a:r>
              <a:rPr lang="en-US" dirty="0" err="1"/>
              <a:t>quá</a:t>
            </a:r>
            <a:r>
              <a:rPr lang="en-US" dirty="0"/>
              <a:t> </a:t>
            </a:r>
            <a:r>
              <a:rPr lang="en-US" dirty="0" err="1"/>
              <a:t>trình</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năng</a:t>
            </a:r>
            <a:r>
              <a:rPr lang="en-US" dirty="0"/>
              <a:t> </a:t>
            </a:r>
            <a:r>
              <a:rPr lang="en-US" dirty="0" err="1"/>
              <a:t>suất</a:t>
            </a:r>
            <a:r>
              <a:rPr lang="en-US" dirty="0"/>
              <a:t> </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10</a:t>
            </a:fld>
            <a:endParaRPr lang="en-US"/>
          </a:p>
        </p:txBody>
      </p:sp>
    </p:spTree>
    <p:extLst>
      <p:ext uri="{BB962C8B-B14F-4D97-AF65-F5344CB8AC3E}">
        <p14:creationId xmlns:p14="http://schemas.microsoft.com/office/powerpoint/2010/main" val="268072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tiếp</a:t>
            </a:r>
            <a:r>
              <a:rPr lang="en-US" dirty="0"/>
              <a:t> </a:t>
            </a:r>
            <a:r>
              <a:rPr lang="en-US" dirty="0" err="1"/>
              <a:t>theo</a:t>
            </a:r>
            <a:r>
              <a:rPr lang="en-US" dirty="0"/>
              <a:t> </a:t>
            </a:r>
            <a:r>
              <a:rPr lang="en-US" dirty="0" err="1"/>
              <a:t>em</a:t>
            </a:r>
            <a:r>
              <a:rPr lang="en-US" dirty="0"/>
              <a:t> </a:t>
            </a:r>
            <a:r>
              <a:rPr lang="en-US" dirty="0" err="1"/>
              <a:t>trình</a:t>
            </a:r>
            <a:r>
              <a:rPr lang="en-US" dirty="0"/>
              <a:t> </a:t>
            </a:r>
            <a:r>
              <a:rPr lang="en-US" dirty="0" err="1"/>
              <a:t>bày</a:t>
            </a:r>
            <a:r>
              <a:rPr lang="en-US" dirty="0"/>
              <a:t> </a:t>
            </a:r>
            <a:r>
              <a:rPr lang="en-US" dirty="0" err="1"/>
              <a:t>đó</a:t>
            </a:r>
            <a:r>
              <a:rPr lang="en-US" dirty="0"/>
              <a:t> </a:t>
            </a:r>
            <a:r>
              <a:rPr lang="en-US" dirty="0" err="1"/>
              <a:t>là</a:t>
            </a:r>
            <a:r>
              <a:rPr lang="en-US" dirty="0"/>
              <a:t> </a:t>
            </a:r>
            <a:r>
              <a:rPr lang="en-US" dirty="0" err="1"/>
              <a:t>Cài</a:t>
            </a:r>
            <a:r>
              <a:rPr lang="en-US" dirty="0"/>
              <a:t> </a:t>
            </a:r>
            <a:r>
              <a:rPr lang="en-US" dirty="0" err="1"/>
              <a:t>đặt</a:t>
            </a:r>
            <a:r>
              <a:rPr lang="en-US" dirty="0"/>
              <a:t> </a:t>
            </a:r>
            <a:r>
              <a:rPr lang="en-US" dirty="0" err="1"/>
              <a:t>thử</a:t>
            </a:r>
            <a:r>
              <a:rPr lang="en-US" dirty="0"/>
              <a:t> </a:t>
            </a:r>
            <a:r>
              <a:rPr lang="en-US" dirty="0" err="1"/>
              <a:t>nghiệm</a:t>
            </a:r>
            <a:endParaRPr lang="en-US" dirty="0"/>
          </a:p>
          <a:p>
            <a:r>
              <a:rPr lang="en-US" dirty="0" err="1"/>
              <a:t>Thiết</a:t>
            </a:r>
            <a:r>
              <a:rPr lang="en-US" dirty="0"/>
              <a:t> </a:t>
            </a:r>
            <a:r>
              <a:rPr lang="en-US" dirty="0" err="1"/>
              <a:t>kế</a:t>
            </a:r>
            <a:r>
              <a:rPr lang="en-US" dirty="0"/>
              <a:t> frontend </a:t>
            </a:r>
            <a:r>
              <a:rPr lang="en-US" dirty="0" err="1"/>
              <a:t>em</a:t>
            </a:r>
            <a:r>
              <a:rPr lang="en-US" dirty="0"/>
              <a:t> </a:t>
            </a:r>
            <a:r>
              <a:rPr lang="en-US" dirty="0" err="1"/>
              <a:t>sử</a:t>
            </a:r>
            <a:r>
              <a:rPr lang="en-US" dirty="0"/>
              <a:t> </a:t>
            </a:r>
            <a:r>
              <a:rPr lang="en-US" dirty="0" err="1"/>
              <a:t>dụng</a:t>
            </a:r>
            <a:r>
              <a:rPr lang="en-US" dirty="0"/>
              <a:t> </a:t>
            </a:r>
            <a:r>
              <a:rPr lang="en-US" dirty="0" err="1"/>
              <a:t>ReactJs</a:t>
            </a:r>
            <a:r>
              <a:rPr lang="en-US" dirty="0"/>
              <a:t>, Ant design </a:t>
            </a:r>
            <a:r>
              <a:rPr lang="en-US" dirty="0" err="1"/>
              <a:t>để</a:t>
            </a:r>
            <a:r>
              <a:rPr lang="en-US" dirty="0"/>
              <a:t> </a:t>
            </a:r>
            <a:r>
              <a:rPr lang="en-US" dirty="0" err="1"/>
              <a:t>làm</a:t>
            </a:r>
            <a:r>
              <a:rPr lang="en-US" dirty="0"/>
              <a:t>. </a:t>
            </a:r>
            <a:r>
              <a:rPr lang="en-US" dirty="0" err="1"/>
              <a:t>Nói</a:t>
            </a:r>
            <a:r>
              <a:rPr lang="en-US" dirty="0"/>
              <a:t> </a:t>
            </a:r>
            <a:r>
              <a:rPr lang="en-US" dirty="0" err="1"/>
              <a:t>đoạn</a:t>
            </a:r>
            <a:r>
              <a:rPr lang="en-US" dirty="0"/>
              <a:t> </a:t>
            </a:r>
            <a:r>
              <a:rPr lang="en-US" dirty="0" err="1"/>
              <a:t>trong</a:t>
            </a:r>
            <a:r>
              <a:rPr lang="en-US" dirty="0"/>
              <a:t> slide ra</a:t>
            </a:r>
          </a:p>
          <a:p>
            <a:r>
              <a:rPr lang="en-US" dirty="0"/>
              <a:t>Backend </a:t>
            </a:r>
            <a:r>
              <a:rPr lang="en-US" dirty="0" err="1"/>
              <a:t>là</a:t>
            </a:r>
            <a:r>
              <a:rPr lang="en-US" dirty="0"/>
              <a:t> Express – Nodejs </a:t>
            </a:r>
            <a:r>
              <a:rPr lang="en-US" dirty="0" err="1"/>
              <a:t>nói</a:t>
            </a:r>
            <a:r>
              <a:rPr lang="en-US" dirty="0"/>
              <a:t> </a:t>
            </a:r>
            <a:r>
              <a:rPr lang="en-US" dirty="0" err="1"/>
              <a:t>đoạn</a:t>
            </a:r>
            <a:r>
              <a:rPr lang="en-US" dirty="0"/>
              <a:t> </a:t>
            </a:r>
            <a:r>
              <a:rPr lang="en-US" dirty="0" err="1"/>
              <a:t>trong</a:t>
            </a:r>
            <a:r>
              <a:rPr lang="en-US" dirty="0"/>
              <a:t> slide ra.</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11</a:t>
            </a:fld>
            <a:endParaRPr lang="en-US"/>
          </a:p>
        </p:txBody>
      </p:sp>
    </p:spTree>
    <p:extLst>
      <p:ext uri="{BB962C8B-B14F-4D97-AF65-F5344CB8AC3E}">
        <p14:creationId xmlns:p14="http://schemas.microsoft.com/office/powerpoint/2010/main" val="204637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SPA:</a:t>
            </a:r>
            <a:r>
              <a:rPr lang="en-US" sz="1200" dirty="0" err="1">
                <a:solidFill>
                  <a:srgbClr val="000000"/>
                </a:solidFill>
                <a:effectLst/>
                <a:latin typeface="Times New Roman" panose="02020603050405020304" pitchFamily="18" charset="0"/>
                <a:ea typeface="Calibri" panose="020F0502020204030204" pitchFamily="34" charset="0"/>
              </a:rPr>
              <a:t>Nó</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có</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hiệu</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quả</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về</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tốc</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độ</a:t>
            </a:r>
            <a:r>
              <a:rPr lang="en-US" sz="1200" dirty="0">
                <a:solidFill>
                  <a:srgbClr val="000000"/>
                </a:solidFill>
                <a:effectLst/>
                <a:latin typeface="Times New Roman" panose="02020603050405020304" pitchFamily="18" charset="0"/>
                <a:ea typeface="Calibri" panose="020F0502020204030204" pitchFamily="34" charset="0"/>
              </a:rPr>
              <a:t> load </a:t>
            </a:r>
            <a:r>
              <a:rPr lang="en-US" sz="1200" dirty="0" err="1">
                <a:solidFill>
                  <a:srgbClr val="000000"/>
                </a:solidFill>
                <a:effectLst/>
                <a:latin typeface="Times New Roman" panose="02020603050405020304" pitchFamily="18" charset="0"/>
                <a:ea typeface="Calibri" panose="020F0502020204030204" pitchFamily="34" charset="0"/>
              </a:rPr>
              <a:t>trang</a:t>
            </a:r>
            <a:r>
              <a:rPr lang="en-US" sz="1200" dirty="0">
                <a:solidFill>
                  <a:srgbClr val="000000"/>
                </a:solidFill>
                <a:effectLst/>
                <a:latin typeface="Times New Roman" panose="02020603050405020304" pitchFamily="18" charset="0"/>
                <a:ea typeface="Calibri" panose="020F0502020204030204" pitchFamily="34" charset="0"/>
              </a:rPr>
              <a:t> , </a:t>
            </a:r>
            <a:r>
              <a:rPr lang="en-US" sz="1200" dirty="0" err="1">
                <a:solidFill>
                  <a:srgbClr val="000000"/>
                </a:solidFill>
                <a:effectLst/>
                <a:latin typeface="Times New Roman" panose="02020603050405020304" pitchFamily="18" charset="0"/>
                <a:ea typeface="Calibri" panose="020F0502020204030204" pitchFamily="34" charset="0"/>
              </a:rPr>
              <a:t>mượt</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mà</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hơn</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với</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người</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dùng</a:t>
            </a:r>
            <a:r>
              <a:rPr lang="en-US" sz="1200" dirty="0">
                <a:solidFill>
                  <a:srgbClr val="000000"/>
                </a:solidFill>
                <a:effectLst/>
                <a:latin typeface="Times New Roman" panose="02020603050405020304" pitchFamily="18" charset="0"/>
                <a:ea typeface="Calibri" panose="020F0502020204030204" pitchFamily="34" charset="0"/>
              </a:rPr>
              <a:t> , BE </a:t>
            </a:r>
            <a:r>
              <a:rPr lang="en-US" sz="1200" dirty="0" err="1">
                <a:solidFill>
                  <a:srgbClr val="000000"/>
                </a:solidFill>
                <a:effectLst/>
                <a:latin typeface="Times New Roman" panose="02020603050405020304" pitchFamily="18" charset="0"/>
                <a:ea typeface="Calibri" panose="020F0502020204030204" pitchFamily="34" charset="0"/>
              </a:rPr>
              <a:t>và</a:t>
            </a:r>
            <a:r>
              <a:rPr lang="en-US" sz="1200" dirty="0">
                <a:solidFill>
                  <a:srgbClr val="000000"/>
                </a:solidFill>
                <a:effectLst/>
                <a:latin typeface="Times New Roman" panose="02020603050405020304" pitchFamily="18" charset="0"/>
                <a:ea typeface="Calibri" panose="020F0502020204030204" pitchFamily="34" charset="0"/>
              </a:rPr>
              <a:t> FE ở </a:t>
            </a:r>
            <a:r>
              <a:rPr lang="en-US" sz="1200" dirty="0" err="1">
                <a:solidFill>
                  <a:srgbClr val="000000"/>
                </a:solidFill>
                <a:effectLst/>
                <a:latin typeface="Times New Roman" panose="02020603050405020304" pitchFamily="18" charset="0"/>
                <a:ea typeface="Calibri" panose="020F0502020204030204" pitchFamily="34" charset="0"/>
              </a:rPr>
              <a:t>đây</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tách</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riêng</a:t>
            </a:r>
            <a:r>
              <a:rPr lang="en-US" sz="1200" dirty="0">
                <a:solidFill>
                  <a:srgbClr val="000000"/>
                </a:solidFill>
                <a:effectLst/>
                <a:latin typeface="Times New Roman" panose="02020603050405020304" pitchFamily="18" charset="0"/>
                <a:ea typeface="Calibri" panose="020F0502020204030204" pitchFamily="34" charset="0"/>
              </a:rPr>
              <a:t> ra </a:t>
            </a:r>
            <a:r>
              <a:rPr lang="en-US" sz="1200" dirty="0" err="1">
                <a:solidFill>
                  <a:srgbClr val="000000"/>
                </a:solidFill>
                <a:effectLst/>
                <a:latin typeface="Times New Roman" panose="02020603050405020304" pitchFamily="18" charset="0"/>
                <a:ea typeface="Calibri" panose="020F0502020204030204" pitchFamily="34" charset="0"/>
              </a:rPr>
              <a:t>rõ</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ràng</a:t>
            </a:r>
            <a:r>
              <a:rPr lang="en-US" sz="1200" dirty="0">
                <a:solidFill>
                  <a:srgbClr val="000000"/>
                </a:solidFill>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Component:</a:t>
            </a:r>
            <a:r>
              <a:rPr lang="en-US" sz="1200" dirty="0" err="1">
                <a:solidFill>
                  <a:srgbClr val="000000"/>
                </a:solidFill>
                <a:effectLst/>
                <a:latin typeface="Times New Roman" panose="02020603050405020304" pitchFamily="18" charset="0"/>
                <a:ea typeface="Calibri" panose="020F0502020204030204" pitchFamily="34" charset="0"/>
              </a:rPr>
              <a:t>có</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thể</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tái</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sử</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dụng</a:t>
            </a:r>
            <a:r>
              <a:rPr lang="en-US" sz="1200" dirty="0">
                <a:solidFill>
                  <a:srgbClr val="000000"/>
                </a:solidFill>
                <a:effectLst/>
                <a:latin typeface="Times New Roman" panose="02020603050405020304" pitchFamily="18" charset="0"/>
                <a:ea typeface="Calibri" panose="020F0502020204030204" pitchFamily="34" charset="0"/>
              </a:rPr>
              <a:t> , </a:t>
            </a:r>
            <a:r>
              <a:rPr lang="en-US" sz="1200" dirty="0" err="1">
                <a:solidFill>
                  <a:srgbClr val="000000"/>
                </a:solidFill>
                <a:effectLst/>
                <a:latin typeface="Times New Roman" panose="02020603050405020304" pitchFamily="18" charset="0"/>
                <a:ea typeface="Calibri" panose="020F0502020204030204" pitchFamily="34" charset="0"/>
              </a:rPr>
              <a:t>kết</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hợp</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với</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các</a:t>
            </a:r>
            <a:r>
              <a:rPr lang="en-US" sz="1200" dirty="0">
                <a:solidFill>
                  <a:srgbClr val="000000"/>
                </a:solidFill>
                <a:effectLst/>
                <a:latin typeface="Times New Roman" panose="02020603050405020304" pitchFamily="18" charset="0"/>
                <a:ea typeface="Calibri" panose="020F0502020204030204" pitchFamily="34" charset="0"/>
              </a:rPr>
              <a:t> component </a:t>
            </a:r>
            <a:r>
              <a:rPr lang="en-US" sz="1200" dirty="0" err="1">
                <a:solidFill>
                  <a:srgbClr val="000000"/>
                </a:solidFill>
                <a:effectLst/>
                <a:latin typeface="Times New Roman" panose="02020603050405020304" pitchFamily="18" charset="0"/>
                <a:ea typeface="Calibri" panose="020F0502020204030204" pitchFamily="34" charset="0"/>
              </a:rPr>
              <a:t>khác</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để</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tạo</a:t>
            </a:r>
            <a:r>
              <a:rPr lang="en-US" sz="1200" dirty="0">
                <a:solidFill>
                  <a:srgbClr val="000000"/>
                </a:solidFill>
                <a:effectLst/>
                <a:latin typeface="Times New Roman" panose="02020603050405020304" pitchFamily="18" charset="0"/>
                <a:ea typeface="Calibri" panose="020F0502020204030204" pitchFamily="34" charset="0"/>
              </a:rPr>
              <a:t> ra </a:t>
            </a:r>
            <a:r>
              <a:rPr lang="en-US" sz="1200" dirty="0" err="1">
                <a:solidFill>
                  <a:srgbClr val="000000"/>
                </a:solidFill>
                <a:effectLst/>
                <a:latin typeface="Times New Roman" panose="02020603050405020304" pitchFamily="18" charset="0"/>
                <a:ea typeface="Calibri" panose="020F0502020204030204" pitchFamily="34" charset="0"/>
              </a:rPr>
              <a:t>nhiều</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giao</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diện</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khác</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nhau</a:t>
            </a:r>
            <a:r>
              <a:rPr lang="en-US" sz="1200" dirty="0">
                <a:solidFill>
                  <a:srgbClr val="000000"/>
                </a:solidFill>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Thư</a:t>
            </a:r>
            <a:r>
              <a:rPr lang="en-US" dirty="0"/>
              <a:t> </a:t>
            </a:r>
            <a:r>
              <a:rPr lang="en-US" dirty="0" err="1"/>
              <a:t>viện</a:t>
            </a:r>
            <a:r>
              <a:rPr lang="en-US" dirty="0"/>
              <a:t> </a:t>
            </a:r>
            <a:r>
              <a:rPr lang="en-US" dirty="0" err="1"/>
              <a:t>hỗ</a:t>
            </a:r>
            <a:r>
              <a:rPr lang="en-US" dirty="0"/>
              <a:t> </a:t>
            </a:r>
            <a:r>
              <a:rPr lang="en-US" dirty="0" err="1"/>
              <a:t>trợ:</a:t>
            </a:r>
            <a:r>
              <a:rPr lang="en-US" sz="1200" dirty="0" err="1">
                <a:solidFill>
                  <a:srgbClr val="000000"/>
                </a:solidFill>
                <a:effectLst/>
                <a:latin typeface="Times New Roman" panose="02020603050405020304" pitchFamily="18" charset="0"/>
                <a:ea typeface="Calibri" panose="020F0502020204030204" pitchFamily="34" charset="0"/>
              </a:rPr>
              <a:t>do</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đó</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hiệu</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quả</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và</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chất</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lượng</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cũng</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cao</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hơn</a:t>
            </a:r>
            <a:r>
              <a:rPr lang="en-US" sz="1200" dirty="0">
                <a:solidFill>
                  <a:srgbClr val="000000"/>
                </a:solidFill>
                <a:effectLst/>
                <a:latin typeface="Times New Roman" panose="02020603050405020304" pitchFamily="18" charset="0"/>
                <a:ea typeface="Calibri" panose="020F0502020204030204" pitchFamily="34" charset="0"/>
              </a:rPr>
              <a:t> (Ant design).</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12</a:t>
            </a:fld>
            <a:endParaRPr lang="en-US"/>
          </a:p>
        </p:txBody>
      </p:sp>
    </p:spTree>
    <p:extLst>
      <p:ext uri="{BB962C8B-B14F-4D97-AF65-F5344CB8AC3E}">
        <p14:creationId xmlns:p14="http://schemas.microsoft.com/office/powerpoint/2010/main" val="359411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1B1B1B"/>
                </a:solidFill>
                <a:effectLst/>
                <a:latin typeface="Open Sans" panose="020B0606030504020204" pitchFamily="34" charset="0"/>
              </a:rPr>
              <a:t>Chúng ta cần cài đặt thêm một số module quan trọng đi cùng express như sau:</a:t>
            </a:r>
          </a:p>
          <a:p>
            <a:pPr algn="l">
              <a:buFont typeface="Arial" panose="020B0604020202020204" pitchFamily="34" charset="0"/>
              <a:buChar char="•"/>
            </a:pPr>
            <a:r>
              <a:rPr lang="vi-VN" b="0" i="0" dirty="0">
                <a:solidFill>
                  <a:srgbClr val="292B2C"/>
                </a:solidFill>
                <a:effectLst/>
                <a:latin typeface="Open Sans" panose="020B0606030504020204" pitchFamily="34" charset="0"/>
              </a:rPr>
              <a:t>body-parser: Đây là lớp trung gian, xỷ lý JSON, text và mã hóa URL.</a:t>
            </a:r>
          </a:p>
          <a:p>
            <a:pPr algn="l">
              <a:buFont typeface="Arial" panose="020B0604020202020204" pitchFamily="34" charset="0"/>
              <a:buChar char="•"/>
            </a:pPr>
            <a:r>
              <a:rPr lang="vi-VN" b="0" i="0" dirty="0">
                <a:solidFill>
                  <a:srgbClr val="292B2C"/>
                </a:solidFill>
                <a:effectLst/>
                <a:latin typeface="Open Sans" panose="020B0606030504020204" pitchFamily="34" charset="0"/>
              </a:rPr>
              <a:t>cookie-parser : Chuyển đổi header của cookie và phân bố đến các req.cookies</a:t>
            </a:r>
          </a:p>
          <a:p>
            <a:pPr algn="l">
              <a:buFont typeface="Arial" panose="020B0604020202020204" pitchFamily="34" charset="0"/>
              <a:buChar char="•"/>
            </a:pPr>
            <a:r>
              <a:rPr lang="vi-VN" b="0" i="0" dirty="0">
                <a:solidFill>
                  <a:srgbClr val="292B2C"/>
                </a:solidFill>
                <a:effectLst/>
                <a:latin typeface="Open Sans" panose="020B0606030504020204" pitchFamily="34" charset="0"/>
              </a:rPr>
              <a:t>multer - Xử lí phần multipart/form-data</a:t>
            </a:r>
          </a:p>
          <a:p>
            <a:pPr algn="l"/>
            <a:r>
              <a:rPr lang="vi-VN" dirty="0"/>
              <a:t>app.get('/', function (req, res) { // -- }) </a:t>
            </a:r>
            <a:endParaRPr lang="en-US" dirty="0"/>
          </a:p>
          <a:p>
            <a:pPr algn="l"/>
            <a:r>
              <a:rPr lang="vi-VN" b="0" i="0" u="none" strike="noStrike" dirty="0">
                <a:solidFill>
                  <a:srgbClr val="2B6DAD"/>
                </a:solidFill>
                <a:effectLst/>
                <a:latin typeface="Open Sans" panose="020B0606030504020204" pitchFamily="34" charset="0"/>
                <a:hlinkClick r:id="rId3"/>
              </a:rPr>
              <a:t>Request</a:t>
            </a:r>
            <a:r>
              <a:rPr lang="vi-VN" b="0" i="0" dirty="0">
                <a:solidFill>
                  <a:srgbClr val="292B2C"/>
                </a:solidFill>
                <a:effectLst/>
                <a:latin typeface="Open Sans" panose="020B0606030504020204" pitchFamily="34" charset="0"/>
              </a:rPr>
              <a:t> : Biểu diễn một HTTP request, và có các thuộc tính cho các request như các chuỗi truy vấn, tham số, HTML.</a:t>
            </a:r>
            <a:r>
              <a:rPr lang="en-US" b="0" i="0" dirty="0">
                <a:solidFill>
                  <a:srgbClr val="292B2C"/>
                </a:solidFill>
                <a:effectLst/>
                <a:latin typeface="Open Sans" panose="020B0606030504020204" pitchFamily="34" charset="0"/>
              </a:rPr>
              <a:t>(get post put, delete)</a:t>
            </a:r>
            <a:endParaRPr lang="vi-VN" b="0" i="0" dirty="0">
              <a:solidFill>
                <a:srgbClr val="292B2C"/>
              </a:solidFill>
              <a:effectLst/>
              <a:latin typeface="Open Sans" panose="020B0606030504020204" pitchFamily="34" charset="0"/>
            </a:endParaRPr>
          </a:p>
          <a:p>
            <a:pPr algn="l">
              <a:buFont typeface="Arial" panose="020B0604020202020204" pitchFamily="34" charset="0"/>
              <a:buChar char="•"/>
            </a:pPr>
            <a:r>
              <a:rPr lang="vi-VN" b="0" i="0" u="none" strike="noStrike" dirty="0">
                <a:solidFill>
                  <a:srgbClr val="2B6DAD"/>
                </a:solidFill>
                <a:effectLst/>
                <a:latin typeface="Open Sans" panose="020B0606030504020204" pitchFamily="34" charset="0"/>
                <a:hlinkClick r:id="rId4"/>
              </a:rPr>
              <a:t>Response</a:t>
            </a:r>
            <a:r>
              <a:rPr lang="vi-VN" b="0" i="0" dirty="0">
                <a:solidFill>
                  <a:srgbClr val="292B2C"/>
                </a:solidFill>
                <a:effectLst/>
                <a:latin typeface="Open Sans" panose="020B0606030504020204" pitchFamily="34" charset="0"/>
              </a:rPr>
              <a:t> : Biểu diễn HTTP response được ứng dụng Express gửi đi khi nó nhận các HTTP request.</a:t>
            </a:r>
          </a:p>
          <a:p>
            <a:endParaRPr lang="en-US" dirty="0"/>
          </a:p>
        </p:txBody>
      </p:sp>
      <p:sp>
        <p:nvSpPr>
          <p:cNvPr id="4" name="Slide Number Placeholder 3"/>
          <p:cNvSpPr>
            <a:spLocks noGrp="1"/>
          </p:cNvSpPr>
          <p:nvPr>
            <p:ph type="sldNum" sz="quarter" idx="5"/>
          </p:nvPr>
        </p:nvSpPr>
        <p:spPr/>
        <p:txBody>
          <a:bodyPr/>
          <a:lstStyle/>
          <a:p>
            <a:fld id="{9E113A20-1010-491B-89C3-B7218823271D}" type="slidenum">
              <a:rPr lang="en-US" smtClean="0"/>
              <a:t>13</a:t>
            </a:fld>
            <a:endParaRPr lang="en-US"/>
          </a:p>
        </p:txBody>
      </p:sp>
    </p:spTree>
    <p:extLst>
      <p:ext uri="{BB962C8B-B14F-4D97-AF65-F5344CB8AC3E}">
        <p14:creationId xmlns:p14="http://schemas.microsoft.com/office/powerpoint/2010/main" val="466219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398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05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37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45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8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73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58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59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765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896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D17E59-F326-4EAB-9A75-5C024FF76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682C1-B5B6-47C4-AB88-E170BB98F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B4C99-2FF9-45BC-82B2-7B0E0F9BFE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C6B0C-594B-45A1-8E7E-5A219BBB2040}" type="datetimeFigureOut">
              <a:rPr lang="en-US" smtClean="0"/>
              <a:t>5/28/2021</a:t>
            </a:fld>
            <a:endParaRPr lang="en-US"/>
          </a:p>
        </p:txBody>
      </p:sp>
      <p:sp>
        <p:nvSpPr>
          <p:cNvPr id="5" name="Footer Placeholder 4">
            <a:extLst>
              <a:ext uri="{FF2B5EF4-FFF2-40B4-BE49-F238E27FC236}">
                <a16:creationId xmlns:a16="http://schemas.microsoft.com/office/drawing/2014/main" id="{2AAE8F89-1436-48C4-AAF8-D8D125555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EE6940-2BBF-4D0B-8591-39778A538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20B1D-C678-4C69-9E65-5611E138EDCC}" type="slidenum">
              <a:rPr lang="en-US" smtClean="0"/>
              <a:t>‹#›</a:t>
            </a:fld>
            <a:endParaRPr lang="en-US"/>
          </a:p>
        </p:txBody>
      </p:sp>
    </p:spTree>
    <p:extLst>
      <p:ext uri="{BB962C8B-B14F-4D97-AF65-F5344CB8AC3E}">
        <p14:creationId xmlns:p14="http://schemas.microsoft.com/office/powerpoint/2010/main" val="304628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39000" b="-3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DEB7ED-614E-4141-9662-C80034D2EAD3}"/>
              </a:ext>
            </a:extLst>
          </p:cNvPr>
          <p:cNvSpPr/>
          <p:nvPr/>
        </p:nvSpPr>
        <p:spPr>
          <a:xfrm>
            <a:off x="0" y="0"/>
            <a:ext cx="12192000" cy="6858000"/>
          </a:xfrm>
          <a:prstGeom prst="rect">
            <a:avLst/>
          </a:prstGeom>
          <a:solidFill>
            <a:schemeClr val="tx2">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FA9C41-4770-40D3-A4E6-2BD0EF875DC3}"/>
              </a:ext>
            </a:extLst>
          </p:cNvPr>
          <p:cNvSpPr/>
          <p:nvPr/>
        </p:nvSpPr>
        <p:spPr>
          <a:xfrm>
            <a:off x="391391" y="353290"/>
            <a:ext cx="11409218" cy="3075710"/>
          </a:xfrm>
          <a:prstGeom prst="rect">
            <a:avLst/>
          </a:prstGeom>
          <a:solidFill>
            <a:schemeClr val="tx2">
              <a:lumMod val="7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1.Headline-San" panose="00000700000000000000" pitchFamily="2" charset="0"/>
              </a:rPr>
              <a:t>ĐỒ ÁN TỐT NGHIỆP</a:t>
            </a:r>
          </a:p>
          <a:p>
            <a:pPr algn="ctr"/>
            <a:r>
              <a:rPr lang="en-US" sz="2400" b="1" dirty="0">
                <a:latin typeface="A1.Headline-San" panose="00000700000000000000" pitchFamily="2" charset="0"/>
              </a:rPr>
              <a:t>KHOA CÔNG NGHỆ THÔNG TIN</a:t>
            </a:r>
          </a:p>
          <a:p>
            <a:pPr algn="ctr"/>
            <a:endParaRPr lang="en-US" sz="2400" b="1" dirty="0">
              <a:latin typeface="A1.Headline-San" panose="00000700000000000000" pitchFamily="2" charset="0"/>
            </a:endParaRPr>
          </a:p>
          <a:p>
            <a:pPr algn="ctr"/>
            <a:r>
              <a:rPr lang="en-US" sz="3600" b="1" dirty="0">
                <a:latin typeface="A1.Headline-San" panose="00000700000000000000" pitchFamily="2" charset="0"/>
              </a:rPr>
              <a:t>ĐỀ TÀI: XÂY DỰNG WEBSITE BÁN GIÀY NỮ SỬ DỤNG REACTJS - MONGODB -NODEJS</a:t>
            </a:r>
            <a:endParaRPr lang="en-US" sz="3600" dirty="0">
              <a:latin typeface="A1.Headline-San" panose="00000700000000000000" pitchFamily="2" charset="0"/>
            </a:endParaRPr>
          </a:p>
        </p:txBody>
      </p:sp>
      <p:sp>
        <p:nvSpPr>
          <p:cNvPr id="6" name="Rectangle 5">
            <a:extLst>
              <a:ext uri="{FF2B5EF4-FFF2-40B4-BE49-F238E27FC236}">
                <a16:creationId xmlns:a16="http://schemas.microsoft.com/office/drawing/2014/main" id="{9B062594-238A-4BBC-BB35-483B44E3331B}"/>
              </a:ext>
            </a:extLst>
          </p:cNvPr>
          <p:cNvSpPr/>
          <p:nvPr/>
        </p:nvSpPr>
        <p:spPr>
          <a:xfrm>
            <a:off x="5241701" y="4484178"/>
            <a:ext cx="5487669" cy="1318644"/>
          </a:xfrm>
          <a:prstGeom prst="rect">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bg1"/>
                </a:solidFill>
                <a:latin typeface="A3.IBMPlexSansCond-San" panose="020B0506050203000203" pitchFamily="34" charset="0"/>
              </a:rPr>
              <a:t>Giảng</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viên</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hướng</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dẫn</a:t>
            </a:r>
            <a:r>
              <a:rPr lang="en-US" dirty="0">
                <a:solidFill>
                  <a:schemeClr val="bg1"/>
                </a:solidFill>
                <a:latin typeface="A3.IBMPlexSansCond-San" panose="020B0506050203000203" pitchFamily="34" charset="0"/>
              </a:rPr>
              <a:t>: TS.NGUYỄN BÁ NGHIỄN</a:t>
            </a:r>
          </a:p>
          <a:p>
            <a:r>
              <a:rPr lang="en-US" dirty="0" err="1">
                <a:solidFill>
                  <a:schemeClr val="bg1"/>
                </a:solidFill>
                <a:latin typeface="A3.IBMPlexSansCond-San" panose="020B0506050203000203" pitchFamily="34" charset="0"/>
              </a:rPr>
              <a:t>Sinh</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viên</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thực</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hiện</a:t>
            </a:r>
            <a:r>
              <a:rPr lang="en-US" dirty="0">
                <a:solidFill>
                  <a:schemeClr val="bg1"/>
                </a:solidFill>
                <a:latin typeface="A3.IBMPlexSansCond-San" panose="020B0506050203000203" pitchFamily="34" charset="0"/>
              </a:rPr>
              <a:t>: CHU THẾ MẠNH</a:t>
            </a:r>
          </a:p>
          <a:p>
            <a:r>
              <a:rPr lang="en-US" dirty="0" err="1">
                <a:solidFill>
                  <a:schemeClr val="bg1"/>
                </a:solidFill>
                <a:latin typeface="A3.IBMPlexSansCond-San" panose="020B0506050203000203" pitchFamily="34" charset="0"/>
              </a:rPr>
              <a:t>Mã</a:t>
            </a:r>
            <a:r>
              <a:rPr lang="en-US" dirty="0">
                <a:solidFill>
                  <a:schemeClr val="bg1"/>
                </a:solidFill>
                <a:latin typeface="A3.IBMPlexSansCond-San" panose="020B0506050203000203" pitchFamily="34" charset="0"/>
              </a:rPr>
              <a:t> </a:t>
            </a:r>
            <a:r>
              <a:rPr lang="en-US" dirty="0" err="1">
                <a:solidFill>
                  <a:schemeClr val="bg1"/>
                </a:solidFill>
                <a:latin typeface="A3.IBMPlexSansCond-San" panose="020B0506050203000203" pitchFamily="34" charset="0"/>
              </a:rPr>
              <a:t>sinh</a:t>
            </a:r>
            <a:r>
              <a:rPr lang="en-US" dirty="0">
                <a:solidFill>
                  <a:schemeClr val="bg1"/>
                </a:solidFill>
                <a:latin typeface="A3.IBMPlexSansCond-San" panose="020B0506050203000203" pitchFamily="34" charset="0"/>
              </a:rPr>
              <a:t> viên:2017601707</a:t>
            </a:r>
          </a:p>
        </p:txBody>
      </p:sp>
    </p:spTree>
    <p:extLst>
      <p:ext uri="{BB962C8B-B14F-4D97-AF65-F5344CB8AC3E}">
        <p14:creationId xmlns:p14="http://schemas.microsoft.com/office/powerpoint/2010/main" val="29583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7091668"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Cơ</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sở</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dữ</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liệu</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và</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các</a:t>
            </a:r>
            <a:r>
              <a:rPr lang="en-US" sz="4400" dirty="0">
                <a:solidFill>
                  <a:schemeClr val="tx2">
                    <a:lumMod val="75000"/>
                  </a:schemeClr>
                </a:solidFill>
                <a:latin typeface="A3.AmpleBold-San" panose="02000000000000000000" pitchFamily="2" charset="0"/>
              </a:rPr>
              <a:t> model</a:t>
            </a: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5410201"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pic>
        <p:nvPicPr>
          <p:cNvPr id="8" name="Picture 7">
            <a:extLst>
              <a:ext uri="{FF2B5EF4-FFF2-40B4-BE49-F238E27FC236}">
                <a16:creationId xmlns:a16="http://schemas.microsoft.com/office/drawing/2014/main" id="{4978B8A5-3A72-48A3-BB65-2D1F0A24D5C2}"/>
              </a:ext>
            </a:extLst>
          </p:cNvPr>
          <p:cNvPicPr/>
          <p:nvPr/>
        </p:nvPicPr>
        <p:blipFill>
          <a:blip r:embed="rId3"/>
          <a:stretch>
            <a:fillRect/>
          </a:stretch>
        </p:blipFill>
        <p:spPr>
          <a:xfrm>
            <a:off x="817178" y="1126798"/>
            <a:ext cx="10517572" cy="5045402"/>
          </a:xfrm>
          <a:prstGeom prst="rect">
            <a:avLst/>
          </a:prstGeom>
        </p:spPr>
      </p:pic>
    </p:spTree>
    <p:extLst>
      <p:ext uri="{BB962C8B-B14F-4D97-AF65-F5344CB8AC3E}">
        <p14:creationId xmlns:p14="http://schemas.microsoft.com/office/powerpoint/2010/main" val="3045406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FB3DCF-01F2-41C9-AC65-0EE9D34B0285}"/>
              </a:ext>
            </a:extLst>
          </p:cNvPr>
          <p:cNvSpPr/>
          <p:nvPr/>
        </p:nvSpPr>
        <p:spPr>
          <a:xfrm>
            <a:off x="0" y="0"/>
            <a:ext cx="12192000" cy="3429000"/>
          </a:xfrm>
          <a:prstGeom prst="rect">
            <a:avLst/>
          </a:prstGeom>
          <a:blipFill dpi="0" rotWithShape="1">
            <a:blip r:embed="rId3">
              <a:alphaModFix amt="73000"/>
            </a:blip>
            <a:srcRect/>
            <a:stretch>
              <a:fillRect t="-83156" b="-708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FC12C4D-23C8-4B93-9719-AF56099AA281}"/>
              </a:ext>
            </a:extLst>
          </p:cNvPr>
          <p:cNvSpPr/>
          <p:nvPr/>
        </p:nvSpPr>
        <p:spPr>
          <a:xfrm>
            <a:off x="717452" y="351692"/>
            <a:ext cx="10944665" cy="2715065"/>
          </a:xfrm>
          <a:prstGeom prst="rect">
            <a:avLst/>
          </a:prstGeom>
          <a:solidFill>
            <a:schemeClr val="tx2">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E52920-9B6F-4638-8893-8B20177EA9E6}"/>
              </a:ext>
            </a:extLst>
          </p:cNvPr>
          <p:cNvSpPr txBox="1"/>
          <p:nvPr/>
        </p:nvSpPr>
        <p:spPr>
          <a:xfrm>
            <a:off x="2126985" y="1355281"/>
            <a:ext cx="8339378" cy="707886"/>
          </a:xfrm>
          <a:prstGeom prst="rect">
            <a:avLst/>
          </a:prstGeom>
          <a:noFill/>
        </p:spPr>
        <p:txBody>
          <a:bodyPr wrap="square" rtlCol="0">
            <a:spAutoFit/>
          </a:bodyPr>
          <a:lstStyle/>
          <a:p>
            <a:r>
              <a:rPr lang="en-US" sz="4000">
                <a:solidFill>
                  <a:schemeClr val="bg1">
                    <a:lumMod val="95000"/>
                  </a:schemeClr>
                </a:solidFill>
                <a:latin typeface="A1.Headline-San" panose="00000700000000000000" pitchFamily="2" charset="0"/>
              </a:rPr>
              <a:t>Chương 3 Cài đặt thử nghiệm</a:t>
            </a:r>
          </a:p>
        </p:txBody>
      </p:sp>
      <p:pic>
        <p:nvPicPr>
          <p:cNvPr id="3074" name="Picture 2" descr="Project management free icon">
            <a:extLst>
              <a:ext uri="{FF2B5EF4-FFF2-40B4-BE49-F238E27FC236}">
                <a16:creationId xmlns:a16="http://schemas.microsoft.com/office/drawing/2014/main" id="{230BD8DA-C870-4F87-967A-B5E43F6CF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71" y="3780692"/>
            <a:ext cx="902258" cy="9022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ject management free icon">
            <a:extLst>
              <a:ext uri="{FF2B5EF4-FFF2-40B4-BE49-F238E27FC236}">
                <a16:creationId xmlns:a16="http://schemas.microsoft.com/office/drawing/2014/main" id="{B81973EF-C648-4EF4-96BB-95113E0D3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38" y="3780692"/>
            <a:ext cx="902258" cy="902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BF2985-D001-4D5C-8EA2-65508C0FA279}"/>
              </a:ext>
            </a:extLst>
          </p:cNvPr>
          <p:cNvSpPr txBox="1"/>
          <p:nvPr/>
        </p:nvSpPr>
        <p:spPr>
          <a:xfrm>
            <a:off x="1855011" y="3937504"/>
            <a:ext cx="3865852" cy="523220"/>
          </a:xfrm>
          <a:prstGeom prst="rect">
            <a:avLst/>
          </a:prstGeom>
          <a:noFill/>
        </p:spPr>
        <p:txBody>
          <a:bodyPr wrap="square" rtlCol="0">
            <a:spAutoFit/>
          </a:bodyPr>
          <a:lstStyle/>
          <a:p>
            <a:r>
              <a:rPr lang="en-US" sz="2800">
                <a:solidFill>
                  <a:schemeClr val="tx2">
                    <a:lumMod val="50000"/>
                  </a:schemeClr>
                </a:solidFill>
                <a:latin typeface="A2.Doanvandai-San" panose="02000503000000020004" pitchFamily="2" charset="0"/>
              </a:rPr>
              <a:t>Công nghệ Frontend</a:t>
            </a:r>
          </a:p>
        </p:txBody>
      </p:sp>
      <p:sp>
        <p:nvSpPr>
          <p:cNvPr id="9" name="TextBox 8">
            <a:extLst>
              <a:ext uri="{FF2B5EF4-FFF2-40B4-BE49-F238E27FC236}">
                <a16:creationId xmlns:a16="http://schemas.microsoft.com/office/drawing/2014/main" id="{F9E2D3BA-58A5-400C-A7F3-B3932A99020E}"/>
              </a:ext>
            </a:extLst>
          </p:cNvPr>
          <p:cNvSpPr txBox="1"/>
          <p:nvPr/>
        </p:nvSpPr>
        <p:spPr>
          <a:xfrm>
            <a:off x="7455877" y="3937504"/>
            <a:ext cx="3865852" cy="523220"/>
          </a:xfrm>
          <a:prstGeom prst="rect">
            <a:avLst/>
          </a:prstGeom>
          <a:noFill/>
        </p:spPr>
        <p:txBody>
          <a:bodyPr wrap="square" rtlCol="0">
            <a:spAutoFit/>
          </a:bodyPr>
          <a:lstStyle/>
          <a:p>
            <a:r>
              <a:rPr lang="en-US" sz="2800">
                <a:solidFill>
                  <a:schemeClr val="tx2">
                    <a:lumMod val="50000"/>
                  </a:schemeClr>
                </a:solidFill>
                <a:latin typeface="A2.Doanvandai-San" panose="02000503000000020004" pitchFamily="2" charset="0"/>
              </a:rPr>
              <a:t>Công nghệ Backend</a:t>
            </a:r>
          </a:p>
        </p:txBody>
      </p:sp>
      <p:sp>
        <p:nvSpPr>
          <p:cNvPr id="7" name="TextBox 6">
            <a:extLst>
              <a:ext uri="{FF2B5EF4-FFF2-40B4-BE49-F238E27FC236}">
                <a16:creationId xmlns:a16="http://schemas.microsoft.com/office/drawing/2014/main" id="{1D810B7C-1AA2-40E1-8118-EB14D55AE9B2}"/>
              </a:ext>
            </a:extLst>
          </p:cNvPr>
          <p:cNvSpPr txBox="1"/>
          <p:nvPr/>
        </p:nvSpPr>
        <p:spPr>
          <a:xfrm>
            <a:off x="1969477" y="4811151"/>
            <a:ext cx="3390314" cy="1323439"/>
          </a:xfrm>
          <a:prstGeom prst="rect">
            <a:avLst/>
          </a:prstGeom>
          <a:noFill/>
        </p:spPr>
        <p:txBody>
          <a:bodyPr wrap="square" rtlCol="0">
            <a:spAutoFit/>
          </a:bodyPr>
          <a:lstStyle/>
          <a:p>
            <a:r>
              <a:rPr lang="en-US" sz="2000" dirty="0" err="1">
                <a:solidFill>
                  <a:schemeClr val="tx2">
                    <a:lumMod val="50000"/>
                  </a:schemeClr>
                </a:solidFill>
                <a:latin typeface="A2.Doanvandai-San" panose="02000503000000020004" pitchFamily="2" charset="0"/>
              </a:rPr>
              <a:t>ReactJs</a:t>
            </a:r>
            <a:r>
              <a:rPr lang="en-US" sz="2000" dirty="0">
                <a:solidFill>
                  <a:schemeClr val="tx2">
                    <a:lumMod val="50000"/>
                  </a:schemeClr>
                </a:solidFill>
                <a:latin typeface="A2.Doanvandai-San" panose="02000503000000020004" pitchFamily="2" charset="0"/>
              </a:rPr>
              <a:t> – </a:t>
            </a:r>
            <a:r>
              <a:rPr lang="en-US" sz="2000" dirty="0" err="1">
                <a:solidFill>
                  <a:schemeClr val="tx2">
                    <a:lumMod val="50000"/>
                  </a:schemeClr>
                </a:solidFill>
                <a:latin typeface="A2.Doanvandai-San" panose="02000503000000020004" pitchFamily="2" charset="0"/>
              </a:rPr>
              <a:t>thư</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viện</a:t>
            </a:r>
            <a:r>
              <a:rPr lang="en-US" sz="2000" dirty="0">
                <a:solidFill>
                  <a:schemeClr val="tx2">
                    <a:lumMod val="50000"/>
                  </a:schemeClr>
                </a:solidFill>
                <a:latin typeface="A2.Doanvandai-San" panose="02000503000000020004" pitchFamily="2" charset="0"/>
              </a:rPr>
              <a:t> UI </a:t>
            </a:r>
            <a:r>
              <a:rPr lang="en-US" sz="2000" dirty="0" err="1">
                <a:solidFill>
                  <a:schemeClr val="tx2">
                    <a:lumMod val="50000"/>
                  </a:schemeClr>
                </a:solidFill>
                <a:latin typeface="A2.Doanvandai-San" panose="02000503000000020004" pitchFamily="2" charset="0"/>
              </a:rPr>
              <a:t>javascript</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để</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xây</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dựng</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các</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thành</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phần</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có</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thể</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tái</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sử</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dụng</a:t>
            </a:r>
            <a:endParaRPr lang="en-US" sz="2000" dirty="0">
              <a:solidFill>
                <a:schemeClr val="tx2">
                  <a:lumMod val="50000"/>
                </a:schemeClr>
              </a:solidFill>
              <a:latin typeface="A2.Doanvandai-San" panose="02000503000000020004" pitchFamily="2" charset="0"/>
            </a:endParaRPr>
          </a:p>
        </p:txBody>
      </p:sp>
      <p:sp>
        <p:nvSpPr>
          <p:cNvPr id="11" name="TextBox 10">
            <a:extLst>
              <a:ext uri="{FF2B5EF4-FFF2-40B4-BE49-F238E27FC236}">
                <a16:creationId xmlns:a16="http://schemas.microsoft.com/office/drawing/2014/main" id="{E568BF7A-9F40-454B-A803-3CA20A1656A6}"/>
              </a:ext>
            </a:extLst>
          </p:cNvPr>
          <p:cNvSpPr txBox="1"/>
          <p:nvPr/>
        </p:nvSpPr>
        <p:spPr>
          <a:xfrm>
            <a:off x="7805225" y="4963551"/>
            <a:ext cx="3390314" cy="1631216"/>
          </a:xfrm>
          <a:prstGeom prst="rect">
            <a:avLst/>
          </a:prstGeom>
          <a:noFill/>
        </p:spPr>
        <p:txBody>
          <a:bodyPr wrap="square" rtlCol="0">
            <a:spAutoFit/>
          </a:bodyPr>
          <a:lstStyle/>
          <a:p>
            <a:r>
              <a:rPr lang="en-US" sz="2000" dirty="0" err="1">
                <a:solidFill>
                  <a:schemeClr val="tx2">
                    <a:lumMod val="50000"/>
                  </a:schemeClr>
                </a:solidFill>
                <a:latin typeface="A2.Doanvandai-San" panose="02000503000000020004" pitchFamily="2" charset="0"/>
              </a:rPr>
              <a:t>NodeJs</a:t>
            </a:r>
            <a:r>
              <a:rPr lang="en-US" sz="2000" dirty="0">
                <a:solidFill>
                  <a:schemeClr val="tx2">
                    <a:lumMod val="50000"/>
                  </a:schemeClr>
                </a:solidFill>
                <a:latin typeface="A2.Doanvandai-San" panose="02000503000000020004" pitchFamily="2" charset="0"/>
              </a:rPr>
              <a:t> – Express : Framework </a:t>
            </a:r>
            <a:r>
              <a:rPr lang="en-US" sz="2000" dirty="0" err="1">
                <a:solidFill>
                  <a:schemeClr val="tx2">
                    <a:lumMod val="50000"/>
                  </a:schemeClr>
                </a:solidFill>
                <a:latin typeface="A2.Doanvandai-San" panose="02000503000000020004" pitchFamily="2" charset="0"/>
              </a:rPr>
              <a:t>giành</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cho</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nodejs</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có</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nhiều</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tính</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năng</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để</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tạo</a:t>
            </a:r>
            <a:r>
              <a:rPr lang="en-US" sz="2000" dirty="0">
                <a:solidFill>
                  <a:schemeClr val="tx2">
                    <a:lumMod val="50000"/>
                  </a:schemeClr>
                </a:solidFill>
                <a:latin typeface="A2.Doanvandai-San" panose="02000503000000020004" pitchFamily="2" charset="0"/>
              </a:rPr>
              <a:t> ra </a:t>
            </a:r>
            <a:r>
              <a:rPr lang="en-US" sz="2000" dirty="0" err="1">
                <a:solidFill>
                  <a:schemeClr val="tx2">
                    <a:lumMod val="50000"/>
                  </a:schemeClr>
                </a:solidFill>
                <a:latin typeface="A2.Doanvandai-San" panose="02000503000000020004" pitchFamily="2" charset="0"/>
              </a:rPr>
              <a:t>một</a:t>
            </a:r>
            <a:r>
              <a:rPr lang="en-US" sz="2000" dirty="0">
                <a:solidFill>
                  <a:schemeClr val="tx2">
                    <a:lumMod val="50000"/>
                  </a:schemeClr>
                </a:solidFill>
                <a:latin typeface="A2.Doanvandai-San" panose="02000503000000020004" pitchFamily="2" charset="0"/>
              </a:rPr>
              <a:t> API </a:t>
            </a:r>
            <a:r>
              <a:rPr lang="en-US" sz="2000" dirty="0" err="1">
                <a:solidFill>
                  <a:schemeClr val="tx2">
                    <a:lumMod val="50000"/>
                  </a:schemeClr>
                </a:solidFill>
                <a:latin typeface="A2.Doanvandai-San" panose="02000503000000020004" pitchFamily="2" charset="0"/>
              </a:rPr>
              <a:t>cho</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ứng</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dụng</a:t>
            </a:r>
            <a:r>
              <a:rPr lang="en-US" sz="2000" dirty="0">
                <a:solidFill>
                  <a:schemeClr val="tx2">
                    <a:lumMod val="50000"/>
                  </a:schemeClr>
                </a:solidFill>
                <a:latin typeface="A2.Doanvandai-San" panose="02000503000000020004" pitchFamily="2" charset="0"/>
              </a:rPr>
              <a:t> web </a:t>
            </a:r>
            <a:r>
              <a:rPr lang="en-US" sz="2000" dirty="0" err="1">
                <a:solidFill>
                  <a:schemeClr val="tx2">
                    <a:lumMod val="50000"/>
                  </a:schemeClr>
                </a:solidFill>
                <a:latin typeface="A2.Doanvandai-San" panose="02000503000000020004" pitchFamily="2" charset="0"/>
              </a:rPr>
              <a:t>của</a:t>
            </a:r>
            <a:r>
              <a:rPr lang="en-US" sz="2000" dirty="0">
                <a:solidFill>
                  <a:schemeClr val="tx2">
                    <a:lumMod val="50000"/>
                  </a:schemeClr>
                </a:solidFill>
                <a:latin typeface="A2.Doanvandai-San" panose="02000503000000020004" pitchFamily="2" charset="0"/>
              </a:rPr>
              <a:t> </a:t>
            </a:r>
            <a:r>
              <a:rPr lang="en-US" sz="2000" dirty="0" err="1">
                <a:solidFill>
                  <a:schemeClr val="tx2">
                    <a:lumMod val="50000"/>
                  </a:schemeClr>
                </a:solidFill>
                <a:latin typeface="A2.Doanvandai-San" panose="02000503000000020004" pitchFamily="2" charset="0"/>
              </a:rPr>
              <a:t>bạn</a:t>
            </a:r>
            <a:endParaRPr lang="en-US" sz="2000" dirty="0">
              <a:solidFill>
                <a:schemeClr val="tx2">
                  <a:lumMod val="50000"/>
                </a:schemeClr>
              </a:solidFill>
              <a:latin typeface="A2.Doanvandai-San" panose="02000503000000020004" pitchFamily="2" charset="0"/>
            </a:endParaRPr>
          </a:p>
        </p:txBody>
      </p:sp>
    </p:spTree>
    <p:extLst>
      <p:ext uri="{BB962C8B-B14F-4D97-AF65-F5344CB8AC3E}">
        <p14:creationId xmlns:p14="http://schemas.microsoft.com/office/powerpoint/2010/main" val="160613733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6206731"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Công</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nghệ</a:t>
            </a:r>
            <a:r>
              <a:rPr lang="en-US" sz="4400" dirty="0">
                <a:solidFill>
                  <a:schemeClr val="tx2">
                    <a:lumMod val="75000"/>
                  </a:schemeClr>
                </a:solidFill>
                <a:latin typeface="A3.AmpleBold-San" panose="02000000000000000000" pitchFamily="2" charset="0"/>
              </a:rPr>
              <a:t> Frontend</a:t>
            </a: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4" name="Rectangle 3">
            <a:extLst>
              <a:ext uri="{FF2B5EF4-FFF2-40B4-BE49-F238E27FC236}">
                <a16:creationId xmlns:a16="http://schemas.microsoft.com/office/drawing/2014/main" id="{EA9382C7-1BE0-4047-B5A9-C5F1BCC7522D}"/>
              </a:ext>
            </a:extLst>
          </p:cNvPr>
          <p:cNvSpPr/>
          <p:nvPr/>
        </p:nvSpPr>
        <p:spPr>
          <a:xfrm>
            <a:off x="408214" y="2399175"/>
            <a:ext cx="3494314" cy="4132253"/>
          </a:xfrm>
          <a:prstGeom prst="rect">
            <a:avLst/>
          </a:prstGeom>
          <a:blipFill dpi="0" rotWithShape="1">
            <a:blip r:embed="rId3">
              <a:alphaModFix amt="92000"/>
            </a:blip>
            <a:srcRect/>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dirty="0" err="1">
                <a:solidFill>
                  <a:schemeClr val="bg1">
                    <a:lumMod val="95000"/>
                  </a:schemeClr>
                </a:solidFill>
                <a:latin typeface="A3.AmpleBold-San" panose="020B0604020202020204" charset="0"/>
                <a:ea typeface="Calibri" panose="020F0502020204030204" pitchFamily="34" charset="0"/>
              </a:rPr>
              <a:t>M</a:t>
            </a:r>
            <a:r>
              <a:rPr lang="en-US" sz="1800" dirty="0" err="1">
                <a:solidFill>
                  <a:schemeClr val="bg1">
                    <a:lumMod val="95000"/>
                  </a:schemeClr>
                </a:solidFill>
                <a:effectLst/>
                <a:latin typeface="A3.AmpleBold-San" panose="020B0604020202020204" charset="0"/>
                <a:ea typeface="Calibri" panose="020F0502020204030204" pitchFamily="34" charset="0"/>
              </a:rPr>
              <a:t>ột</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thư</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viện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b="1" dirty="0" err="1">
                <a:solidFill>
                  <a:schemeClr val="bg1">
                    <a:lumMod val="95000"/>
                  </a:schemeClr>
                </a:solidFill>
                <a:effectLst/>
                <a:latin typeface="A3.AmpleBold-San" panose="020B0604020202020204" charset="0"/>
                <a:ea typeface="Calibri" panose="020F0502020204030204" pitchFamily="34" charset="0"/>
              </a:rPr>
              <a:t>Javascript</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mã</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nguồn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mở</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để</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xây</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dựng</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các</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thành</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phần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giao</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diện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có</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thể</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tái</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sử</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dụng</a:t>
            </a:r>
            <a:r>
              <a:rPr lang="en-US" sz="1800" dirty="0">
                <a:solidFill>
                  <a:schemeClr val="bg1">
                    <a:lumMod val="95000"/>
                  </a:schemeClr>
                </a:solidFill>
                <a:effectLst/>
                <a:latin typeface="A3.AmpleBold-San" panose="020B0604020202020204" charset="0"/>
                <a:ea typeface="Calibri" panose="020F0502020204030204" pitchFamily="34" charset="0"/>
              </a:rPr>
              <a:t>. </a:t>
            </a:r>
          </a:p>
          <a:p>
            <a:pPr>
              <a:lnSpc>
                <a:spcPct val="150000"/>
              </a:lnSpc>
            </a:pPr>
            <a:r>
              <a:rPr lang="en-US" sz="1800" dirty="0" err="1">
                <a:solidFill>
                  <a:schemeClr val="bg1">
                    <a:lumMod val="95000"/>
                  </a:schemeClr>
                </a:solidFill>
                <a:effectLst/>
                <a:latin typeface="A3.AmpleBold-San" panose="020B0604020202020204" charset="0"/>
                <a:ea typeface="Calibri" panose="020F0502020204030204" pitchFamily="34" charset="0"/>
              </a:rPr>
              <a:t>Nó</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được</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tạo</a:t>
            </a:r>
            <a:r>
              <a:rPr lang="en-US" sz="1800" dirty="0">
                <a:solidFill>
                  <a:schemeClr val="bg1">
                    <a:lumMod val="95000"/>
                  </a:schemeClr>
                </a:solidFill>
                <a:effectLst/>
                <a:latin typeface="A3.AmpleBold-San" panose="020B0604020202020204" charset="0"/>
                <a:ea typeface="Calibri" panose="020F0502020204030204" pitchFamily="34" charset="0"/>
              </a:rPr>
              <a:t> ra </a:t>
            </a:r>
            <a:r>
              <a:rPr lang="en-US" sz="1800" dirty="0" err="1">
                <a:solidFill>
                  <a:schemeClr val="bg1">
                    <a:lumMod val="95000"/>
                  </a:schemeClr>
                </a:solidFill>
                <a:effectLst/>
                <a:latin typeface="A3.AmpleBold-San" panose="020B0604020202020204" charset="0"/>
                <a:ea typeface="Calibri" panose="020F0502020204030204" pitchFamily="34" charset="0"/>
              </a:rPr>
              <a:t>bởi</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b="1" dirty="0">
                <a:solidFill>
                  <a:schemeClr val="bg1">
                    <a:lumMod val="95000"/>
                  </a:schemeClr>
                </a:solidFill>
                <a:effectLst/>
                <a:latin typeface="A3.AmpleBold-San" panose="020B0604020202020204" charset="0"/>
                <a:ea typeface="Calibri" panose="020F0502020204030204" pitchFamily="34" charset="0"/>
              </a:rPr>
              <a:t>Jordan </a:t>
            </a:r>
            <a:r>
              <a:rPr lang="en-US" sz="1800" b="1" dirty="0" err="1">
                <a:solidFill>
                  <a:schemeClr val="bg1">
                    <a:lumMod val="95000"/>
                  </a:schemeClr>
                </a:solidFill>
                <a:effectLst/>
                <a:latin typeface="A3.AmpleBold-San" panose="020B0604020202020204" charset="0"/>
                <a:ea typeface="Calibri" panose="020F0502020204030204" pitchFamily="34" charset="0"/>
              </a:rPr>
              <a:t>Walke</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một</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kỹ</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sư</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phần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mềm</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tại</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b="1" dirty="0">
                <a:solidFill>
                  <a:schemeClr val="bg1">
                    <a:lumMod val="95000"/>
                  </a:schemeClr>
                </a:solidFill>
                <a:effectLst/>
                <a:latin typeface="A3.AmpleBold-San" panose="020B0604020202020204" charset="0"/>
                <a:ea typeface="Calibri" panose="020F0502020204030204" pitchFamily="34" charset="0"/>
              </a:rPr>
              <a:t>Facebook</a:t>
            </a:r>
            <a:endParaRPr lang="en-US" dirty="0">
              <a:solidFill>
                <a:schemeClr val="bg1">
                  <a:lumMod val="95000"/>
                </a:schemeClr>
              </a:solidFill>
              <a:latin typeface="A3.AmpleBold-San" panose="020B0604020202020204" charset="0"/>
            </a:endParaRPr>
          </a:p>
        </p:txBody>
      </p:sp>
      <p:sp>
        <p:nvSpPr>
          <p:cNvPr id="5" name="Rectangle 4">
            <a:extLst>
              <a:ext uri="{FF2B5EF4-FFF2-40B4-BE49-F238E27FC236}">
                <a16:creationId xmlns:a16="http://schemas.microsoft.com/office/drawing/2014/main" id="{3EC9A9E6-3F3D-4E82-82BF-85CACFB5E97B}"/>
              </a:ext>
            </a:extLst>
          </p:cNvPr>
          <p:cNvSpPr/>
          <p:nvPr/>
        </p:nvSpPr>
        <p:spPr>
          <a:xfrm>
            <a:off x="4207328" y="2399175"/>
            <a:ext cx="3494314" cy="4132254"/>
          </a:xfrm>
          <a:prstGeom prst="rect">
            <a:avLst/>
          </a:prstGeom>
          <a:blipFill dpi="0" rotWithShape="1">
            <a:blip r:embed="rId3">
              <a:alphaModFix amt="90000"/>
            </a:blip>
            <a:srcRect/>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spcBef>
                <a:spcPts val="600"/>
              </a:spcBef>
            </a:pPr>
            <a:r>
              <a:rPr lang="en-US" dirty="0" err="1">
                <a:solidFill>
                  <a:schemeClr val="bg1">
                    <a:lumMod val="95000"/>
                  </a:schemeClr>
                </a:solidFill>
                <a:latin typeface="A3.AmpleBold-San" panose="020B0604020202020204" charset="0"/>
                <a:ea typeface="Calibri" panose="020F0502020204030204" pitchFamily="34" charset="0"/>
              </a:rPr>
              <a:t>T</a:t>
            </a:r>
            <a:r>
              <a:rPr lang="en-US" sz="1800" dirty="0" err="1">
                <a:solidFill>
                  <a:schemeClr val="bg1">
                    <a:lumMod val="95000"/>
                  </a:schemeClr>
                </a:solidFill>
                <a:effectLst/>
                <a:latin typeface="A3.AmpleBold-San" panose="020B0604020202020204" charset="0"/>
                <a:ea typeface="Calibri" panose="020F0502020204030204" pitchFamily="34" charset="0"/>
              </a:rPr>
              <a:t>ạo</a:t>
            </a:r>
            <a:r>
              <a:rPr lang="en-US" sz="1800" dirty="0">
                <a:solidFill>
                  <a:schemeClr val="bg1">
                    <a:lumMod val="95000"/>
                  </a:schemeClr>
                </a:solidFill>
                <a:effectLst/>
                <a:latin typeface="A3.AmpleBold-San" panose="020B0604020202020204" charset="0"/>
                <a:ea typeface="Calibri" panose="020F0502020204030204" pitchFamily="34" charset="0"/>
              </a:rPr>
              <a:t> ra </a:t>
            </a:r>
            <a:r>
              <a:rPr lang="en-US" sz="1800" dirty="0" err="1">
                <a:solidFill>
                  <a:schemeClr val="bg1">
                    <a:lumMod val="95000"/>
                  </a:schemeClr>
                </a:solidFill>
                <a:effectLst/>
                <a:latin typeface="A3.AmpleBold-San" panose="020B0604020202020204" charset="0"/>
                <a:ea typeface="Calibri" panose="020F0502020204030204" pitchFamily="34" charset="0"/>
              </a:rPr>
              <a:t>các</a:t>
            </a:r>
            <a:r>
              <a:rPr lang="en-US" sz="1800" dirty="0">
                <a:solidFill>
                  <a:schemeClr val="bg1">
                    <a:lumMod val="95000"/>
                  </a:schemeClr>
                </a:solidFill>
                <a:effectLst/>
                <a:latin typeface="A3.AmpleBold-San" panose="020B0604020202020204" charset="0"/>
                <a:ea typeface="Calibri" panose="020F0502020204030204" pitchFamily="34" charset="0"/>
              </a:rPr>
              <a:t> component </a:t>
            </a:r>
            <a:r>
              <a:rPr lang="en-US" sz="1800" dirty="0" err="1">
                <a:solidFill>
                  <a:schemeClr val="bg1">
                    <a:lumMod val="95000"/>
                  </a:schemeClr>
                </a:solidFill>
                <a:effectLst/>
                <a:latin typeface="A3.AmpleBold-San" panose="020B0604020202020204" charset="0"/>
                <a:ea typeface="Calibri" panose="020F0502020204030204" pitchFamily="34" charset="0"/>
              </a:rPr>
              <a:t>tương</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ứng</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với</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các</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phần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của</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giao</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diện</a:t>
            </a:r>
            <a:r>
              <a:rPr lang="en-US" sz="1800" dirty="0">
                <a:solidFill>
                  <a:schemeClr val="bg1">
                    <a:lumMod val="95000"/>
                  </a:schemeClr>
                </a:solidFill>
                <a:effectLst/>
                <a:latin typeface="A3.AmpleBold-San" panose="020B0604020202020204" charset="0"/>
                <a:ea typeface="Calibri" panose="020F0502020204030204" pitchFamily="34" charset="0"/>
              </a:rPr>
              <a:t> . </a:t>
            </a:r>
          </a:p>
          <a:p>
            <a:pPr lvl="0" algn="just">
              <a:lnSpc>
                <a:spcPct val="150000"/>
              </a:lnSpc>
              <a:spcBef>
                <a:spcPts val="600"/>
              </a:spcBef>
            </a:pPr>
            <a:r>
              <a:rPr lang="en-US" dirty="0" err="1">
                <a:solidFill>
                  <a:schemeClr val="bg1">
                    <a:lumMod val="95000"/>
                  </a:schemeClr>
                </a:solidFill>
                <a:latin typeface="A3.AmpleBold-San" panose="020B0604020202020204" charset="0"/>
                <a:ea typeface="Calibri" panose="020F0502020204030204" pitchFamily="34" charset="0"/>
              </a:rPr>
              <a:t>N</a:t>
            </a:r>
            <a:r>
              <a:rPr lang="en-US" sz="1800" dirty="0" err="1">
                <a:solidFill>
                  <a:schemeClr val="bg1">
                    <a:lumMod val="95000"/>
                  </a:schemeClr>
                </a:solidFill>
                <a:effectLst/>
                <a:latin typeface="A3.AmpleBold-San" panose="020B0604020202020204" charset="0"/>
                <a:ea typeface="Calibri" panose="020F0502020204030204" pitchFamily="34" charset="0"/>
              </a:rPr>
              <a:t>hiều</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thư</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viện</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hỗ</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trợ</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làm</a:t>
            </a:r>
            <a:r>
              <a:rPr lang="en-US" sz="1800" dirty="0">
                <a:solidFill>
                  <a:schemeClr val="bg1">
                    <a:lumMod val="95000"/>
                  </a:schemeClr>
                </a:solidFill>
                <a:effectLst/>
                <a:latin typeface="A3.AmpleBold-San" panose="020B0604020202020204" charset="0"/>
                <a:ea typeface="Calibri" panose="020F0502020204030204" pitchFamily="34" charset="0"/>
              </a:rPr>
              <a:t> UI .</a:t>
            </a:r>
          </a:p>
          <a:p>
            <a:pPr lvl="0" algn="just">
              <a:lnSpc>
                <a:spcPct val="150000"/>
              </a:lnSpc>
              <a:spcBef>
                <a:spcPts val="600"/>
              </a:spcBef>
            </a:pPr>
            <a:r>
              <a:rPr lang="en-US" sz="1800" dirty="0" err="1">
                <a:solidFill>
                  <a:schemeClr val="bg1">
                    <a:lumMod val="95000"/>
                  </a:schemeClr>
                </a:solidFill>
                <a:effectLst/>
                <a:latin typeface="A3.AmpleBold-San" panose="020B0604020202020204" charset="0"/>
                <a:ea typeface="Calibri" panose="020F0502020204030204" pitchFamily="34" charset="0"/>
              </a:rPr>
              <a:t>Tạo</a:t>
            </a:r>
            <a:r>
              <a:rPr lang="en-US" sz="1800" dirty="0">
                <a:solidFill>
                  <a:schemeClr val="bg1">
                    <a:lumMod val="95000"/>
                  </a:schemeClr>
                </a:solidFill>
                <a:effectLst/>
                <a:latin typeface="A3.AmpleBold-San" panose="020B0604020202020204" charset="0"/>
                <a:ea typeface="Calibri" panose="020F0502020204030204" pitchFamily="34" charset="0"/>
              </a:rPr>
              <a:t> ra </a:t>
            </a:r>
            <a:r>
              <a:rPr lang="en-US" sz="1800" dirty="0" err="1">
                <a:solidFill>
                  <a:schemeClr val="bg1">
                    <a:lumMod val="95000"/>
                  </a:schemeClr>
                </a:solidFill>
                <a:effectLst/>
                <a:latin typeface="A3.AmpleBold-San" panose="020B0604020202020204" charset="0"/>
                <a:ea typeface="Calibri" panose="020F0502020204030204" pitchFamily="34" charset="0"/>
              </a:rPr>
              <a:t>ứng</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dụng</a:t>
            </a:r>
            <a:r>
              <a:rPr lang="en-US" sz="1800" dirty="0">
                <a:solidFill>
                  <a:schemeClr val="bg1">
                    <a:lumMod val="95000"/>
                  </a:schemeClr>
                </a:solidFill>
                <a:effectLst/>
                <a:latin typeface="A3.AmpleBold-San" panose="020B0604020202020204" charset="0"/>
                <a:ea typeface="Calibri" panose="020F0502020204030204" pitchFamily="34" charset="0"/>
              </a:rPr>
              <a:t> web single page application.</a:t>
            </a:r>
            <a:endParaRPr lang="en-US" dirty="0">
              <a:solidFill>
                <a:schemeClr val="bg1">
                  <a:lumMod val="95000"/>
                </a:schemeClr>
              </a:solidFill>
              <a:latin typeface="A3.AmpleBold-San" panose="020B0604020202020204" charset="0"/>
            </a:endParaRPr>
          </a:p>
        </p:txBody>
      </p:sp>
      <p:sp>
        <p:nvSpPr>
          <p:cNvPr id="6" name="Rectangle 5">
            <a:extLst>
              <a:ext uri="{FF2B5EF4-FFF2-40B4-BE49-F238E27FC236}">
                <a16:creationId xmlns:a16="http://schemas.microsoft.com/office/drawing/2014/main" id="{EE5306C3-E843-4DE6-93F2-550AE58D70B7}"/>
              </a:ext>
            </a:extLst>
          </p:cNvPr>
          <p:cNvSpPr/>
          <p:nvPr/>
        </p:nvSpPr>
        <p:spPr>
          <a:xfrm>
            <a:off x="8006442" y="2399175"/>
            <a:ext cx="3494314" cy="4132254"/>
          </a:xfrm>
          <a:prstGeom prst="rect">
            <a:avLst/>
          </a:prstGeom>
          <a:blipFill>
            <a:blip r:embed="rId3"/>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800" dirty="0" err="1">
                <a:solidFill>
                  <a:schemeClr val="bg1">
                    <a:lumMod val="95000"/>
                  </a:schemeClr>
                </a:solidFill>
                <a:effectLst/>
                <a:latin typeface="A3.AmpleBold-San" panose="020B0604020202020204" charset="0"/>
                <a:ea typeface="Calibri" panose="020F0502020204030204" pitchFamily="34" charset="0"/>
              </a:rPr>
              <a:t>Vào</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trình</a:t>
            </a:r>
            <a:r>
              <a:rPr lang="en-US" sz="1800" dirty="0">
                <a:solidFill>
                  <a:schemeClr val="bg1">
                    <a:lumMod val="95000"/>
                  </a:schemeClr>
                </a:solidFill>
                <a:effectLst/>
                <a:latin typeface="A3.AmpleBold-San" panose="020B0604020202020204" charset="0"/>
                <a:ea typeface="Calibri" panose="020F0502020204030204" pitchFamily="34" charset="0"/>
              </a:rPr>
              <a:t> Visual Studio Code </a:t>
            </a:r>
            <a:r>
              <a:rPr lang="en-US" sz="1800" dirty="0" err="1">
                <a:solidFill>
                  <a:schemeClr val="bg1">
                    <a:lumMod val="95000"/>
                  </a:schemeClr>
                </a:solidFill>
                <a:effectLst/>
                <a:latin typeface="A3.AmpleBold-San" panose="020B0604020202020204" charset="0"/>
                <a:ea typeface="Calibri" panose="020F0502020204030204" pitchFamily="34" charset="0"/>
              </a:rPr>
              <a:t>bật</a:t>
            </a:r>
            <a:r>
              <a:rPr lang="en-US" sz="1800" dirty="0">
                <a:solidFill>
                  <a:schemeClr val="bg1">
                    <a:lumMod val="95000"/>
                  </a:schemeClr>
                </a:solidFill>
                <a:effectLst/>
                <a:latin typeface="A3.AmpleBold-San" panose="020B0604020202020204" charset="0"/>
                <a:ea typeface="Calibri" panose="020F0502020204030204" pitchFamily="34" charset="0"/>
              </a:rPr>
              <a:t> terminal </a:t>
            </a:r>
            <a:r>
              <a:rPr lang="en-US" sz="1800" dirty="0" err="1">
                <a:solidFill>
                  <a:schemeClr val="bg1">
                    <a:lumMod val="95000"/>
                  </a:schemeClr>
                </a:solidFill>
                <a:effectLst/>
                <a:latin typeface="A3.AmpleBold-San" panose="020B0604020202020204" charset="0"/>
                <a:ea typeface="Calibri" panose="020F0502020204030204" pitchFamily="34" charset="0"/>
              </a:rPr>
              <a:t>và</a:t>
            </a:r>
            <a:r>
              <a:rPr lang="en-US" sz="1800" dirty="0">
                <a:solidFill>
                  <a:schemeClr val="bg1">
                    <a:lumMod val="95000"/>
                  </a:schemeClr>
                </a:solidFill>
                <a:effectLst/>
                <a:latin typeface="A3.AmpleBold-San" panose="020B0604020202020204" charset="0"/>
                <a:ea typeface="Calibri" panose="020F0502020204030204" pitchFamily="34" charset="0"/>
              </a:rPr>
              <a:t> </a:t>
            </a:r>
            <a:r>
              <a:rPr lang="en-US" sz="1800" dirty="0" err="1">
                <a:solidFill>
                  <a:schemeClr val="bg1">
                    <a:lumMod val="95000"/>
                  </a:schemeClr>
                </a:solidFill>
                <a:effectLst/>
                <a:latin typeface="A3.AmpleBold-San" panose="020B0604020202020204" charset="0"/>
                <a:ea typeface="Calibri" panose="020F0502020204030204" pitchFamily="34" charset="0"/>
              </a:rPr>
              <a:t>nhập</a:t>
            </a:r>
            <a:r>
              <a:rPr lang="en-US" sz="1800" dirty="0">
                <a:solidFill>
                  <a:schemeClr val="bg1">
                    <a:lumMod val="95000"/>
                  </a:schemeClr>
                </a:solidFill>
                <a:effectLst/>
                <a:latin typeface="A3.AmpleBold-San" panose="020B0604020202020204" charset="0"/>
                <a:ea typeface="Calibri" panose="020F0502020204030204" pitchFamily="34" charset="0"/>
              </a:rPr>
              <a:t> : </a:t>
            </a:r>
          </a:p>
          <a:p>
            <a:pPr marL="342900" lvl="0" indent="-342900" algn="just">
              <a:lnSpc>
                <a:spcPct val="150000"/>
              </a:lnSpc>
              <a:spcBef>
                <a:spcPts val="600"/>
              </a:spcBef>
              <a:buFont typeface="Calibri" panose="020F0502020204030204" pitchFamily="34" charset="0"/>
              <a:buChar char="-"/>
            </a:pPr>
            <a:r>
              <a:rPr lang="en-US" sz="1800" dirty="0">
                <a:solidFill>
                  <a:schemeClr val="bg1">
                    <a:lumMod val="95000"/>
                  </a:schemeClr>
                </a:solidFill>
                <a:effectLst/>
                <a:latin typeface="A3.AmpleBold-San" panose="020B0604020202020204" charset="0"/>
                <a:ea typeface="Calibri" panose="020F0502020204030204" pitchFamily="34" charset="0"/>
              </a:rPr>
              <a:t>Create-react-app </a:t>
            </a:r>
            <a:r>
              <a:rPr lang="en-US" sz="1800" dirty="0" err="1">
                <a:solidFill>
                  <a:schemeClr val="bg1">
                    <a:lumMod val="95000"/>
                  </a:schemeClr>
                </a:solidFill>
                <a:effectLst/>
                <a:latin typeface="A3.AmpleBold-San" panose="020B0604020202020204" charset="0"/>
                <a:ea typeface="Calibri" panose="020F0502020204030204" pitchFamily="34" charset="0"/>
              </a:rPr>
              <a:t>ten_app</a:t>
            </a:r>
            <a:endParaRPr lang="en-US" sz="1800" dirty="0">
              <a:solidFill>
                <a:schemeClr val="bg1">
                  <a:lumMod val="95000"/>
                </a:schemeClr>
              </a:solidFill>
              <a:effectLst/>
              <a:latin typeface="A3.AmpleBold-San" panose="020B0604020202020204" charset="0"/>
              <a:ea typeface="Calibri" panose="020F0502020204030204" pitchFamily="34" charset="0"/>
            </a:endParaRPr>
          </a:p>
          <a:p>
            <a:pPr marL="342900" lvl="0" indent="-342900" algn="just">
              <a:lnSpc>
                <a:spcPct val="150000"/>
              </a:lnSpc>
              <a:buFont typeface="Calibri" panose="020F0502020204030204" pitchFamily="34" charset="0"/>
              <a:buChar char="-"/>
            </a:pPr>
            <a:r>
              <a:rPr lang="en-US" sz="1800" dirty="0">
                <a:solidFill>
                  <a:schemeClr val="bg1">
                    <a:lumMod val="95000"/>
                  </a:schemeClr>
                </a:solidFill>
                <a:effectLst/>
                <a:latin typeface="A3.AmpleBold-San" panose="020B0604020202020204" charset="0"/>
                <a:ea typeface="Calibri" panose="020F0502020204030204" pitchFamily="34" charset="0"/>
              </a:rPr>
              <a:t>Cd </a:t>
            </a:r>
            <a:r>
              <a:rPr lang="en-US" sz="1800" dirty="0" err="1">
                <a:solidFill>
                  <a:schemeClr val="bg1">
                    <a:lumMod val="95000"/>
                  </a:schemeClr>
                </a:solidFill>
                <a:effectLst/>
                <a:latin typeface="A3.AmpleBold-San" panose="020B0604020202020204" charset="0"/>
                <a:ea typeface="Calibri" panose="020F0502020204030204" pitchFamily="34" charset="0"/>
              </a:rPr>
              <a:t>ten_app</a:t>
            </a:r>
            <a:endParaRPr lang="en-US" sz="1800" dirty="0">
              <a:solidFill>
                <a:schemeClr val="bg1">
                  <a:lumMod val="95000"/>
                </a:schemeClr>
              </a:solidFill>
              <a:effectLst/>
              <a:latin typeface="A3.AmpleBold-San" panose="020B0604020202020204" charset="0"/>
              <a:ea typeface="Calibri" panose="020F0502020204030204" pitchFamily="34" charset="0"/>
            </a:endParaRPr>
          </a:p>
          <a:p>
            <a:pPr marL="342900" lvl="0" indent="-342900" algn="just">
              <a:lnSpc>
                <a:spcPct val="150000"/>
              </a:lnSpc>
              <a:spcAft>
                <a:spcPts val="600"/>
              </a:spcAft>
              <a:buFont typeface="Calibri" panose="020F0502020204030204" pitchFamily="34" charset="0"/>
              <a:buChar char="-"/>
            </a:pPr>
            <a:r>
              <a:rPr lang="en-US" sz="1800" dirty="0" err="1">
                <a:solidFill>
                  <a:schemeClr val="bg1">
                    <a:lumMod val="95000"/>
                  </a:schemeClr>
                </a:solidFill>
                <a:effectLst/>
                <a:latin typeface="A3.AmpleBold-San" panose="020B0604020202020204" charset="0"/>
                <a:ea typeface="Calibri" panose="020F0502020204030204" pitchFamily="34" charset="0"/>
              </a:rPr>
              <a:t>Npm</a:t>
            </a:r>
            <a:r>
              <a:rPr lang="en-US" sz="1800" dirty="0">
                <a:solidFill>
                  <a:schemeClr val="bg1">
                    <a:lumMod val="95000"/>
                  </a:schemeClr>
                </a:solidFill>
                <a:effectLst/>
                <a:latin typeface="A3.AmpleBold-San" panose="020B0604020202020204" charset="0"/>
                <a:ea typeface="Calibri" panose="020F0502020204030204" pitchFamily="34" charset="0"/>
              </a:rPr>
              <a:t> start</a:t>
            </a:r>
          </a:p>
          <a:p>
            <a:pPr algn="ctr"/>
            <a:endParaRPr lang="en-US" dirty="0">
              <a:solidFill>
                <a:schemeClr val="tx1">
                  <a:lumMod val="85000"/>
                  <a:lumOff val="15000"/>
                </a:schemeClr>
              </a:solidFill>
              <a:latin typeface="A3.AmpleBold-San" panose="020B0604020202020204" charset="0"/>
            </a:endParaRPr>
          </a:p>
        </p:txBody>
      </p:sp>
      <p:grpSp>
        <p:nvGrpSpPr>
          <p:cNvPr id="16" name="Group 15">
            <a:extLst>
              <a:ext uri="{FF2B5EF4-FFF2-40B4-BE49-F238E27FC236}">
                <a16:creationId xmlns:a16="http://schemas.microsoft.com/office/drawing/2014/main" id="{0F3AD451-FC23-43BA-B6B4-F579B2AC7D81}"/>
              </a:ext>
            </a:extLst>
          </p:cNvPr>
          <p:cNvGrpSpPr/>
          <p:nvPr/>
        </p:nvGrpSpPr>
        <p:grpSpPr>
          <a:xfrm>
            <a:off x="408214" y="1613291"/>
            <a:ext cx="3204210" cy="332505"/>
            <a:chOff x="6470074" y="1582625"/>
            <a:chExt cx="4350327" cy="647957"/>
          </a:xfrm>
        </p:grpSpPr>
        <p:sp>
          <p:nvSpPr>
            <p:cNvPr id="17" name="Oval 16">
              <a:extLst>
                <a:ext uri="{FF2B5EF4-FFF2-40B4-BE49-F238E27FC236}">
                  <a16:creationId xmlns:a16="http://schemas.microsoft.com/office/drawing/2014/main" id="{369128CF-242C-4A18-9F22-DF4A4DE998BF}"/>
                </a:ext>
              </a:extLst>
            </p:cNvPr>
            <p:cNvSpPr/>
            <p:nvPr/>
          </p:nvSpPr>
          <p:spPr>
            <a:xfrm>
              <a:off x="6470074" y="1704110"/>
              <a:ext cx="526472" cy="526472"/>
            </a:xfrm>
            <a:prstGeom prst="ellipse">
              <a:avLst/>
            </a:prstGeom>
            <a:blipFill dpi="0" rotWithShape="1">
              <a:blip r:embed="rId4">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1</a:t>
              </a:r>
            </a:p>
          </p:txBody>
        </p:sp>
        <p:sp>
          <p:nvSpPr>
            <p:cNvPr id="21" name="TextBox 20">
              <a:extLst>
                <a:ext uri="{FF2B5EF4-FFF2-40B4-BE49-F238E27FC236}">
                  <a16:creationId xmlns:a16="http://schemas.microsoft.com/office/drawing/2014/main" id="{28BFE7BB-C2B4-4CAC-91E9-0CDAC7253C16}"/>
                </a:ext>
              </a:extLst>
            </p:cNvPr>
            <p:cNvSpPr txBox="1"/>
            <p:nvPr/>
          </p:nvSpPr>
          <p:spPr>
            <a:xfrm>
              <a:off x="7259783" y="1582625"/>
              <a:ext cx="3560618" cy="584775"/>
            </a:xfrm>
            <a:prstGeom prst="rect">
              <a:avLst/>
            </a:prstGeom>
            <a:noFill/>
          </p:spPr>
          <p:txBody>
            <a:bodyPr wrap="square" rtlCol="0">
              <a:spAutoFit/>
            </a:bodyPr>
            <a:lstStyle/>
            <a:p>
              <a:r>
                <a:rPr lang="en-US" sz="3200" dirty="0" err="1">
                  <a:solidFill>
                    <a:schemeClr val="bg2">
                      <a:lumMod val="25000"/>
                    </a:schemeClr>
                  </a:solidFill>
                  <a:latin typeface="A3.AmpleBold-San" panose="02000000000000000000" pitchFamily="2" charset="0"/>
                </a:rPr>
                <a:t>ReactJs</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là</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gì</a:t>
              </a:r>
              <a:r>
                <a:rPr lang="en-US" sz="3200" dirty="0">
                  <a:solidFill>
                    <a:schemeClr val="bg2">
                      <a:lumMod val="25000"/>
                    </a:schemeClr>
                  </a:solidFill>
                  <a:latin typeface="A3.AmpleBold-San" panose="02000000000000000000" pitchFamily="2" charset="0"/>
                </a:rPr>
                <a:t>?</a:t>
              </a:r>
            </a:p>
          </p:txBody>
        </p:sp>
      </p:grpSp>
      <p:grpSp>
        <p:nvGrpSpPr>
          <p:cNvPr id="34" name="Group 33">
            <a:extLst>
              <a:ext uri="{FF2B5EF4-FFF2-40B4-BE49-F238E27FC236}">
                <a16:creationId xmlns:a16="http://schemas.microsoft.com/office/drawing/2014/main" id="{42EDB72D-B2AD-49DB-9874-37AFB6727B6F}"/>
              </a:ext>
            </a:extLst>
          </p:cNvPr>
          <p:cNvGrpSpPr/>
          <p:nvPr/>
        </p:nvGrpSpPr>
        <p:grpSpPr>
          <a:xfrm>
            <a:off x="4207327" y="1670125"/>
            <a:ext cx="3494313" cy="1077218"/>
            <a:chOff x="6470074" y="1582625"/>
            <a:chExt cx="4350327" cy="2099189"/>
          </a:xfrm>
        </p:grpSpPr>
        <p:sp>
          <p:nvSpPr>
            <p:cNvPr id="35" name="Oval 34">
              <a:extLst>
                <a:ext uri="{FF2B5EF4-FFF2-40B4-BE49-F238E27FC236}">
                  <a16:creationId xmlns:a16="http://schemas.microsoft.com/office/drawing/2014/main" id="{6707EF99-666D-43C9-9AE4-89C4BE26863E}"/>
                </a:ext>
              </a:extLst>
            </p:cNvPr>
            <p:cNvSpPr/>
            <p:nvPr/>
          </p:nvSpPr>
          <p:spPr>
            <a:xfrm>
              <a:off x="6470074" y="1704110"/>
              <a:ext cx="526472" cy="526472"/>
            </a:xfrm>
            <a:prstGeom prst="ellipse">
              <a:avLst/>
            </a:prstGeom>
            <a:blipFill dpi="0" rotWithShape="1">
              <a:blip r:embed="rId4">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2</a:t>
              </a:r>
            </a:p>
          </p:txBody>
        </p:sp>
        <p:sp>
          <p:nvSpPr>
            <p:cNvPr id="36" name="TextBox 35">
              <a:extLst>
                <a:ext uri="{FF2B5EF4-FFF2-40B4-BE49-F238E27FC236}">
                  <a16:creationId xmlns:a16="http://schemas.microsoft.com/office/drawing/2014/main" id="{7D194EB0-996D-4FB1-9127-F6BDA08CC698}"/>
                </a:ext>
              </a:extLst>
            </p:cNvPr>
            <p:cNvSpPr txBox="1"/>
            <p:nvPr/>
          </p:nvSpPr>
          <p:spPr>
            <a:xfrm>
              <a:off x="7259783" y="1582625"/>
              <a:ext cx="3560618" cy="2099189"/>
            </a:xfrm>
            <a:prstGeom prst="rect">
              <a:avLst/>
            </a:prstGeom>
            <a:noFill/>
          </p:spPr>
          <p:txBody>
            <a:bodyPr wrap="square" rtlCol="0">
              <a:spAutoFit/>
            </a:bodyPr>
            <a:lstStyle/>
            <a:p>
              <a:r>
                <a:rPr lang="en-US" sz="3200" dirty="0" err="1">
                  <a:solidFill>
                    <a:schemeClr val="bg2">
                      <a:lumMod val="25000"/>
                    </a:schemeClr>
                  </a:solidFill>
                  <a:latin typeface="A3.AmpleBold-San" panose="02000000000000000000" pitchFamily="2" charset="0"/>
                </a:rPr>
                <a:t>Lý</a:t>
              </a:r>
              <a:r>
                <a:rPr lang="en-US" sz="3200" dirty="0">
                  <a:solidFill>
                    <a:schemeClr val="bg2">
                      <a:lumMod val="25000"/>
                    </a:schemeClr>
                  </a:solidFill>
                  <a:latin typeface="A3.AmpleBold-San" panose="02000000000000000000" pitchFamily="2" charset="0"/>
                </a:rPr>
                <a:t> do </a:t>
              </a:r>
              <a:r>
                <a:rPr lang="en-US" sz="3200" dirty="0" err="1">
                  <a:solidFill>
                    <a:schemeClr val="bg2">
                      <a:lumMod val="25000"/>
                    </a:schemeClr>
                  </a:solidFill>
                  <a:latin typeface="A3.AmpleBold-San" panose="02000000000000000000" pitchFamily="2" charset="0"/>
                </a:rPr>
                <a:t>sử</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dụng</a:t>
              </a:r>
              <a:endParaRPr lang="en-US" sz="3200" dirty="0">
                <a:solidFill>
                  <a:schemeClr val="bg2">
                    <a:lumMod val="25000"/>
                  </a:schemeClr>
                </a:solidFill>
                <a:latin typeface="A3.AmpleBold-San" panose="02000000000000000000" pitchFamily="2" charset="0"/>
              </a:endParaRPr>
            </a:p>
          </p:txBody>
        </p:sp>
      </p:grpSp>
      <p:grpSp>
        <p:nvGrpSpPr>
          <p:cNvPr id="37" name="Group 36">
            <a:extLst>
              <a:ext uri="{FF2B5EF4-FFF2-40B4-BE49-F238E27FC236}">
                <a16:creationId xmlns:a16="http://schemas.microsoft.com/office/drawing/2014/main" id="{91900676-9681-4F81-82E0-C3191ED18207}"/>
              </a:ext>
            </a:extLst>
          </p:cNvPr>
          <p:cNvGrpSpPr/>
          <p:nvPr/>
        </p:nvGrpSpPr>
        <p:grpSpPr>
          <a:xfrm>
            <a:off x="8006442" y="1664618"/>
            <a:ext cx="3204210" cy="584775"/>
            <a:chOff x="6470074" y="1582625"/>
            <a:chExt cx="4350327" cy="1139559"/>
          </a:xfrm>
        </p:grpSpPr>
        <p:sp>
          <p:nvSpPr>
            <p:cNvPr id="38" name="Oval 37">
              <a:extLst>
                <a:ext uri="{FF2B5EF4-FFF2-40B4-BE49-F238E27FC236}">
                  <a16:creationId xmlns:a16="http://schemas.microsoft.com/office/drawing/2014/main" id="{A1442231-BD4E-44F9-A94C-19F3011BCFBF}"/>
                </a:ext>
              </a:extLst>
            </p:cNvPr>
            <p:cNvSpPr/>
            <p:nvPr/>
          </p:nvSpPr>
          <p:spPr>
            <a:xfrm>
              <a:off x="6470074" y="1704110"/>
              <a:ext cx="526472" cy="526472"/>
            </a:xfrm>
            <a:prstGeom prst="ellipse">
              <a:avLst/>
            </a:prstGeom>
            <a:blipFill dpi="0" rotWithShape="1">
              <a:blip r:embed="rId4">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3</a:t>
              </a:r>
            </a:p>
          </p:txBody>
        </p:sp>
        <p:sp>
          <p:nvSpPr>
            <p:cNvPr id="39" name="TextBox 38">
              <a:extLst>
                <a:ext uri="{FF2B5EF4-FFF2-40B4-BE49-F238E27FC236}">
                  <a16:creationId xmlns:a16="http://schemas.microsoft.com/office/drawing/2014/main" id="{89264719-DD12-48FB-9FBE-AF1705C46650}"/>
                </a:ext>
              </a:extLst>
            </p:cNvPr>
            <p:cNvSpPr txBox="1"/>
            <p:nvPr/>
          </p:nvSpPr>
          <p:spPr>
            <a:xfrm>
              <a:off x="7259783" y="1582625"/>
              <a:ext cx="3560618" cy="1139559"/>
            </a:xfrm>
            <a:prstGeom prst="rect">
              <a:avLst/>
            </a:prstGeom>
            <a:noFill/>
          </p:spPr>
          <p:txBody>
            <a:bodyPr wrap="square" rtlCol="0">
              <a:spAutoFit/>
            </a:bodyPr>
            <a:lstStyle/>
            <a:p>
              <a:r>
                <a:rPr lang="en-US" sz="3200" dirty="0" err="1">
                  <a:solidFill>
                    <a:schemeClr val="bg2">
                      <a:lumMod val="25000"/>
                    </a:schemeClr>
                  </a:solidFill>
                  <a:latin typeface="A3.AmpleBold-San" panose="02000000000000000000" pitchFamily="2" charset="0"/>
                </a:rPr>
                <a:t>Cách</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cài</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đặt</a:t>
              </a:r>
              <a:endParaRPr lang="en-US" sz="3200" dirty="0">
                <a:solidFill>
                  <a:schemeClr val="bg2">
                    <a:lumMod val="25000"/>
                  </a:schemeClr>
                </a:solidFill>
                <a:latin typeface="A3.AmpleBold-San" panose="02000000000000000000" pitchFamily="2" charset="0"/>
              </a:endParaRPr>
            </a:p>
          </p:txBody>
        </p:sp>
      </p:grpSp>
    </p:spTree>
    <p:extLst>
      <p:ext uri="{BB962C8B-B14F-4D97-AF65-F5344CB8AC3E}">
        <p14:creationId xmlns:p14="http://schemas.microsoft.com/office/powerpoint/2010/main" val="4172396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6206731"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Công</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nghệ</a:t>
            </a:r>
            <a:r>
              <a:rPr lang="en-US" sz="4400" dirty="0">
                <a:solidFill>
                  <a:schemeClr val="tx2">
                    <a:lumMod val="75000"/>
                  </a:schemeClr>
                </a:solidFill>
                <a:latin typeface="A3.AmpleBold-San" panose="02000000000000000000" pitchFamily="2" charset="0"/>
              </a:rPr>
              <a:t> Backend</a:t>
            </a: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4" name="Rectangle 3">
            <a:extLst>
              <a:ext uri="{FF2B5EF4-FFF2-40B4-BE49-F238E27FC236}">
                <a16:creationId xmlns:a16="http://schemas.microsoft.com/office/drawing/2014/main" id="{EA9382C7-1BE0-4047-B5A9-C5F1BCC7522D}"/>
              </a:ext>
            </a:extLst>
          </p:cNvPr>
          <p:cNvSpPr/>
          <p:nvPr/>
        </p:nvSpPr>
        <p:spPr>
          <a:xfrm>
            <a:off x="408214" y="2399175"/>
            <a:ext cx="3494314" cy="4132253"/>
          </a:xfrm>
          <a:prstGeom prst="rect">
            <a:avLst/>
          </a:prstGeom>
          <a:blipFill dpi="0" rotWithShape="1">
            <a:blip r:embed="rId3">
              <a:alphaModFix amt="86000"/>
            </a:blip>
            <a:srcRect/>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endParaRPr lang="vi-VN" sz="2000" b="0" i="0" dirty="0">
              <a:solidFill>
                <a:schemeClr val="bg1">
                  <a:lumMod val="95000"/>
                </a:schemeClr>
              </a:solidFill>
              <a:effectLst/>
              <a:latin typeface="A3.AmpleBold-San" panose="020B0604020202020204" charset="0"/>
            </a:endParaRPr>
          </a:p>
        </p:txBody>
      </p:sp>
      <p:sp>
        <p:nvSpPr>
          <p:cNvPr id="5" name="Rectangle 4">
            <a:extLst>
              <a:ext uri="{FF2B5EF4-FFF2-40B4-BE49-F238E27FC236}">
                <a16:creationId xmlns:a16="http://schemas.microsoft.com/office/drawing/2014/main" id="{3EC9A9E6-3F3D-4E82-82BF-85CACFB5E97B}"/>
              </a:ext>
            </a:extLst>
          </p:cNvPr>
          <p:cNvSpPr/>
          <p:nvPr/>
        </p:nvSpPr>
        <p:spPr>
          <a:xfrm>
            <a:off x="4207328" y="2399175"/>
            <a:ext cx="3494314" cy="4132254"/>
          </a:xfrm>
          <a:prstGeom prst="rect">
            <a:avLst/>
          </a:prstGeom>
          <a:blipFill>
            <a:blip r:embed="rId4">
              <a:alphaModFix amt="86000"/>
            </a:blip>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spcBef>
                <a:spcPts val="600"/>
              </a:spcBef>
            </a:pPr>
            <a:endParaRPr lang="en-US" sz="2000" dirty="0">
              <a:solidFill>
                <a:schemeClr val="bg1">
                  <a:lumMod val="95000"/>
                </a:schemeClr>
              </a:solidFill>
              <a:latin typeface="A3.AmpleBold-San" panose="020B0604020202020204" charset="0"/>
            </a:endParaRPr>
          </a:p>
        </p:txBody>
      </p:sp>
      <p:sp>
        <p:nvSpPr>
          <p:cNvPr id="6" name="Rectangle 5">
            <a:extLst>
              <a:ext uri="{FF2B5EF4-FFF2-40B4-BE49-F238E27FC236}">
                <a16:creationId xmlns:a16="http://schemas.microsoft.com/office/drawing/2014/main" id="{EE5306C3-E843-4DE6-93F2-550AE58D70B7}"/>
              </a:ext>
            </a:extLst>
          </p:cNvPr>
          <p:cNvSpPr/>
          <p:nvPr/>
        </p:nvSpPr>
        <p:spPr>
          <a:xfrm>
            <a:off x="8006442" y="2399175"/>
            <a:ext cx="3494314" cy="4132254"/>
          </a:xfrm>
          <a:prstGeom prst="rect">
            <a:avLst/>
          </a:prstGeom>
          <a:blipFill>
            <a:blip r:embed="rId3">
              <a:alphaModFix amt="86000"/>
            </a:blip>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800">
                <a:solidFill>
                  <a:schemeClr val="bg1">
                    <a:lumMod val="95000"/>
                  </a:schemeClr>
                </a:solidFill>
                <a:effectLst/>
                <a:latin typeface="A3.AmpleBold-San" panose="020B0604020202020204" charset="0"/>
                <a:ea typeface="Calibri" panose="020F0502020204030204" pitchFamily="34" charset="0"/>
              </a:rPr>
              <a:t> </a:t>
            </a:r>
            <a:endParaRPr lang="en-US" dirty="0">
              <a:solidFill>
                <a:schemeClr val="tx1">
                  <a:lumMod val="85000"/>
                  <a:lumOff val="15000"/>
                </a:schemeClr>
              </a:solidFill>
              <a:latin typeface="A3.AmpleBold-San" panose="020B0604020202020204" charset="0"/>
            </a:endParaRPr>
          </a:p>
        </p:txBody>
      </p:sp>
      <p:grpSp>
        <p:nvGrpSpPr>
          <p:cNvPr id="16" name="Group 15">
            <a:extLst>
              <a:ext uri="{FF2B5EF4-FFF2-40B4-BE49-F238E27FC236}">
                <a16:creationId xmlns:a16="http://schemas.microsoft.com/office/drawing/2014/main" id="{0F3AD451-FC23-43BA-B6B4-F579B2AC7D81}"/>
              </a:ext>
            </a:extLst>
          </p:cNvPr>
          <p:cNvGrpSpPr/>
          <p:nvPr/>
        </p:nvGrpSpPr>
        <p:grpSpPr>
          <a:xfrm>
            <a:off x="408214" y="1613291"/>
            <a:ext cx="3204210" cy="584775"/>
            <a:chOff x="6470074" y="1582625"/>
            <a:chExt cx="4350327" cy="1139559"/>
          </a:xfrm>
        </p:grpSpPr>
        <p:sp>
          <p:nvSpPr>
            <p:cNvPr id="17" name="Oval 16">
              <a:extLst>
                <a:ext uri="{FF2B5EF4-FFF2-40B4-BE49-F238E27FC236}">
                  <a16:creationId xmlns:a16="http://schemas.microsoft.com/office/drawing/2014/main" id="{369128CF-242C-4A18-9F22-DF4A4DE998BF}"/>
                </a:ext>
              </a:extLst>
            </p:cNvPr>
            <p:cNvSpPr/>
            <p:nvPr/>
          </p:nvSpPr>
          <p:spPr>
            <a:xfrm>
              <a:off x="6470074" y="1704110"/>
              <a:ext cx="526472" cy="526472"/>
            </a:xfrm>
            <a:prstGeom prst="ellipse">
              <a:avLst/>
            </a:prstGeom>
            <a:blipFill dpi="0" rotWithShape="1">
              <a:blip r:embed="rId5">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1</a:t>
              </a:r>
            </a:p>
          </p:txBody>
        </p:sp>
        <p:sp>
          <p:nvSpPr>
            <p:cNvPr id="21" name="TextBox 20">
              <a:extLst>
                <a:ext uri="{FF2B5EF4-FFF2-40B4-BE49-F238E27FC236}">
                  <a16:creationId xmlns:a16="http://schemas.microsoft.com/office/drawing/2014/main" id="{28BFE7BB-C2B4-4CAC-91E9-0CDAC7253C16}"/>
                </a:ext>
              </a:extLst>
            </p:cNvPr>
            <p:cNvSpPr txBox="1"/>
            <p:nvPr/>
          </p:nvSpPr>
          <p:spPr>
            <a:xfrm>
              <a:off x="7259783" y="1582625"/>
              <a:ext cx="3560618" cy="1139559"/>
            </a:xfrm>
            <a:prstGeom prst="rect">
              <a:avLst/>
            </a:prstGeom>
            <a:noFill/>
          </p:spPr>
          <p:txBody>
            <a:bodyPr wrap="square" rtlCol="0">
              <a:spAutoFit/>
            </a:bodyPr>
            <a:lstStyle/>
            <a:p>
              <a:r>
                <a:rPr lang="en-US" sz="3200" dirty="0">
                  <a:solidFill>
                    <a:schemeClr val="bg2">
                      <a:lumMod val="25000"/>
                    </a:schemeClr>
                  </a:solidFill>
                  <a:latin typeface="A3.AmpleBold-San" panose="02000000000000000000" pitchFamily="2" charset="0"/>
                </a:rPr>
                <a:t>Express </a:t>
              </a:r>
              <a:r>
                <a:rPr lang="en-US" sz="3200" dirty="0" err="1">
                  <a:solidFill>
                    <a:schemeClr val="bg2">
                      <a:lumMod val="25000"/>
                    </a:schemeClr>
                  </a:solidFill>
                  <a:latin typeface="A3.AmpleBold-San" panose="02000000000000000000" pitchFamily="2" charset="0"/>
                </a:rPr>
                <a:t>là</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gì</a:t>
              </a:r>
              <a:r>
                <a:rPr lang="en-US" sz="3200" dirty="0">
                  <a:solidFill>
                    <a:schemeClr val="bg2">
                      <a:lumMod val="25000"/>
                    </a:schemeClr>
                  </a:solidFill>
                  <a:latin typeface="A3.AmpleBold-San" panose="02000000000000000000" pitchFamily="2" charset="0"/>
                </a:rPr>
                <a:t>?</a:t>
              </a:r>
            </a:p>
          </p:txBody>
        </p:sp>
      </p:grpSp>
      <p:sp>
        <p:nvSpPr>
          <p:cNvPr id="7" name="Rectangle 6">
            <a:extLst>
              <a:ext uri="{FF2B5EF4-FFF2-40B4-BE49-F238E27FC236}">
                <a16:creationId xmlns:a16="http://schemas.microsoft.com/office/drawing/2014/main" id="{1EDF914B-742C-4A27-AE34-135BFAF76C01}"/>
              </a:ext>
            </a:extLst>
          </p:cNvPr>
          <p:cNvSpPr/>
          <p:nvPr/>
        </p:nvSpPr>
        <p:spPr>
          <a:xfrm>
            <a:off x="601949" y="2669017"/>
            <a:ext cx="3088179" cy="3520453"/>
          </a:xfrm>
          <a:prstGeom prst="rect">
            <a:avLst/>
          </a:prstGeom>
          <a:solidFill>
            <a:schemeClr val="tx2">
              <a:lumMod val="7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vi-VN" b="0" i="0" dirty="0">
                <a:solidFill>
                  <a:schemeClr val="bg1">
                    <a:lumMod val="95000"/>
                  </a:schemeClr>
                </a:solidFill>
                <a:effectLst/>
                <a:latin typeface="A3.AmpleBold-San" panose="020B0604020202020204" charset="0"/>
              </a:rPr>
              <a:t>một framework được xây dựng trên nền tảng NodeJs. </a:t>
            </a:r>
            <a:r>
              <a:rPr lang="vi-VN" b="1" i="0" dirty="0">
                <a:solidFill>
                  <a:schemeClr val="bg1">
                    <a:lumMod val="95000"/>
                  </a:schemeClr>
                </a:solidFill>
                <a:effectLst/>
                <a:latin typeface="A3.AmpleBold-San" panose="020B0604020202020204" charset="0"/>
              </a:rPr>
              <a:t>Expressjs</a:t>
            </a:r>
            <a:r>
              <a:rPr lang="vi-VN" b="0" i="0" dirty="0">
                <a:solidFill>
                  <a:schemeClr val="bg1">
                    <a:lumMod val="95000"/>
                  </a:schemeClr>
                </a:solidFill>
                <a:effectLst/>
                <a:latin typeface="A3.AmpleBold-San" panose="020B0604020202020204" charset="0"/>
              </a:rPr>
              <a:t> cung cấp các hàm HTTP và midleware để tạo ra API đơn giản và dễ sử dụng</a:t>
            </a:r>
            <a:endParaRPr lang="vi-VN" dirty="0">
              <a:solidFill>
                <a:schemeClr val="bg1">
                  <a:lumMod val="95000"/>
                </a:schemeClr>
              </a:solidFill>
              <a:latin typeface="A3.AmpleBold-San" panose="020B0604020202020204" charset="0"/>
            </a:endParaRPr>
          </a:p>
        </p:txBody>
      </p:sp>
      <p:grpSp>
        <p:nvGrpSpPr>
          <p:cNvPr id="34" name="Group 33">
            <a:extLst>
              <a:ext uri="{FF2B5EF4-FFF2-40B4-BE49-F238E27FC236}">
                <a16:creationId xmlns:a16="http://schemas.microsoft.com/office/drawing/2014/main" id="{42EDB72D-B2AD-49DB-9874-37AFB6727B6F}"/>
              </a:ext>
            </a:extLst>
          </p:cNvPr>
          <p:cNvGrpSpPr/>
          <p:nvPr/>
        </p:nvGrpSpPr>
        <p:grpSpPr>
          <a:xfrm>
            <a:off x="4207327" y="1670125"/>
            <a:ext cx="3494313" cy="1077218"/>
            <a:chOff x="6470074" y="1582625"/>
            <a:chExt cx="4350327" cy="2099189"/>
          </a:xfrm>
        </p:grpSpPr>
        <p:sp>
          <p:nvSpPr>
            <p:cNvPr id="35" name="Oval 34">
              <a:extLst>
                <a:ext uri="{FF2B5EF4-FFF2-40B4-BE49-F238E27FC236}">
                  <a16:creationId xmlns:a16="http://schemas.microsoft.com/office/drawing/2014/main" id="{6707EF99-666D-43C9-9AE4-89C4BE26863E}"/>
                </a:ext>
              </a:extLst>
            </p:cNvPr>
            <p:cNvSpPr/>
            <p:nvPr/>
          </p:nvSpPr>
          <p:spPr>
            <a:xfrm>
              <a:off x="6470074" y="1704110"/>
              <a:ext cx="526472" cy="526472"/>
            </a:xfrm>
            <a:prstGeom prst="ellipse">
              <a:avLst/>
            </a:prstGeom>
            <a:blipFill dpi="0" rotWithShape="1">
              <a:blip r:embed="rId5">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2</a:t>
              </a:r>
            </a:p>
          </p:txBody>
        </p:sp>
        <p:sp>
          <p:nvSpPr>
            <p:cNvPr id="36" name="TextBox 35">
              <a:extLst>
                <a:ext uri="{FF2B5EF4-FFF2-40B4-BE49-F238E27FC236}">
                  <a16:creationId xmlns:a16="http://schemas.microsoft.com/office/drawing/2014/main" id="{7D194EB0-996D-4FB1-9127-F6BDA08CC698}"/>
                </a:ext>
              </a:extLst>
            </p:cNvPr>
            <p:cNvSpPr txBox="1"/>
            <p:nvPr/>
          </p:nvSpPr>
          <p:spPr>
            <a:xfrm>
              <a:off x="7259783" y="1582625"/>
              <a:ext cx="3560618" cy="2099189"/>
            </a:xfrm>
            <a:prstGeom prst="rect">
              <a:avLst/>
            </a:prstGeom>
            <a:noFill/>
          </p:spPr>
          <p:txBody>
            <a:bodyPr wrap="square" rtlCol="0">
              <a:spAutoFit/>
            </a:bodyPr>
            <a:lstStyle/>
            <a:p>
              <a:r>
                <a:rPr lang="en-US" sz="3200" dirty="0" err="1">
                  <a:solidFill>
                    <a:schemeClr val="bg2">
                      <a:lumMod val="25000"/>
                    </a:schemeClr>
                  </a:solidFill>
                  <a:latin typeface="A3.AmpleBold-San" panose="02000000000000000000" pitchFamily="2" charset="0"/>
                </a:rPr>
                <a:t>Lý</a:t>
              </a:r>
              <a:r>
                <a:rPr lang="en-US" sz="3200" dirty="0">
                  <a:solidFill>
                    <a:schemeClr val="bg2">
                      <a:lumMod val="25000"/>
                    </a:schemeClr>
                  </a:solidFill>
                  <a:latin typeface="A3.AmpleBold-San" panose="02000000000000000000" pitchFamily="2" charset="0"/>
                </a:rPr>
                <a:t> do </a:t>
              </a:r>
              <a:r>
                <a:rPr lang="en-US" sz="3200" dirty="0" err="1">
                  <a:solidFill>
                    <a:schemeClr val="bg2">
                      <a:lumMod val="25000"/>
                    </a:schemeClr>
                  </a:solidFill>
                  <a:latin typeface="A3.AmpleBold-San" panose="02000000000000000000" pitchFamily="2" charset="0"/>
                </a:rPr>
                <a:t>sử</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dụng</a:t>
              </a:r>
              <a:endParaRPr lang="en-US" sz="3200" dirty="0">
                <a:solidFill>
                  <a:schemeClr val="bg2">
                    <a:lumMod val="25000"/>
                  </a:schemeClr>
                </a:solidFill>
                <a:latin typeface="A3.AmpleBold-San" panose="02000000000000000000" pitchFamily="2" charset="0"/>
              </a:endParaRPr>
            </a:p>
          </p:txBody>
        </p:sp>
      </p:grpSp>
      <p:grpSp>
        <p:nvGrpSpPr>
          <p:cNvPr id="37" name="Group 36">
            <a:extLst>
              <a:ext uri="{FF2B5EF4-FFF2-40B4-BE49-F238E27FC236}">
                <a16:creationId xmlns:a16="http://schemas.microsoft.com/office/drawing/2014/main" id="{91900676-9681-4F81-82E0-C3191ED18207}"/>
              </a:ext>
            </a:extLst>
          </p:cNvPr>
          <p:cNvGrpSpPr/>
          <p:nvPr/>
        </p:nvGrpSpPr>
        <p:grpSpPr>
          <a:xfrm>
            <a:off x="8006442" y="1664618"/>
            <a:ext cx="3204210" cy="584775"/>
            <a:chOff x="6470074" y="1582625"/>
            <a:chExt cx="4350327" cy="1139559"/>
          </a:xfrm>
        </p:grpSpPr>
        <p:sp>
          <p:nvSpPr>
            <p:cNvPr id="38" name="Oval 37">
              <a:extLst>
                <a:ext uri="{FF2B5EF4-FFF2-40B4-BE49-F238E27FC236}">
                  <a16:creationId xmlns:a16="http://schemas.microsoft.com/office/drawing/2014/main" id="{A1442231-BD4E-44F9-A94C-19F3011BCFBF}"/>
                </a:ext>
              </a:extLst>
            </p:cNvPr>
            <p:cNvSpPr/>
            <p:nvPr/>
          </p:nvSpPr>
          <p:spPr>
            <a:xfrm>
              <a:off x="6470074" y="1704110"/>
              <a:ext cx="526472" cy="526472"/>
            </a:xfrm>
            <a:prstGeom prst="ellipse">
              <a:avLst/>
            </a:prstGeom>
            <a:blipFill dpi="0" rotWithShape="1">
              <a:blip r:embed="rId5">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3</a:t>
              </a:r>
            </a:p>
          </p:txBody>
        </p:sp>
        <p:sp>
          <p:nvSpPr>
            <p:cNvPr id="39" name="TextBox 38">
              <a:extLst>
                <a:ext uri="{FF2B5EF4-FFF2-40B4-BE49-F238E27FC236}">
                  <a16:creationId xmlns:a16="http://schemas.microsoft.com/office/drawing/2014/main" id="{89264719-DD12-48FB-9FBE-AF1705C46650}"/>
                </a:ext>
              </a:extLst>
            </p:cNvPr>
            <p:cNvSpPr txBox="1"/>
            <p:nvPr/>
          </p:nvSpPr>
          <p:spPr>
            <a:xfrm>
              <a:off x="7259783" y="1582625"/>
              <a:ext cx="3560618" cy="1139559"/>
            </a:xfrm>
            <a:prstGeom prst="rect">
              <a:avLst/>
            </a:prstGeom>
            <a:noFill/>
          </p:spPr>
          <p:txBody>
            <a:bodyPr wrap="square" rtlCol="0">
              <a:spAutoFit/>
            </a:bodyPr>
            <a:lstStyle/>
            <a:p>
              <a:r>
                <a:rPr lang="en-US" sz="3200" dirty="0" err="1">
                  <a:solidFill>
                    <a:schemeClr val="bg2">
                      <a:lumMod val="25000"/>
                    </a:schemeClr>
                  </a:solidFill>
                  <a:latin typeface="A3.AmpleBold-San" panose="02000000000000000000" pitchFamily="2" charset="0"/>
                </a:rPr>
                <a:t>Cách</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cài</a:t>
              </a:r>
              <a:r>
                <a:rPr lang="en-US" sz="3200" dirty="0">
                  <a:solidFill>
                    <a:schemeClr val="bg2">
                      <a:lumMod val="25000"/>
                    </a:schemeClr>
                  </a:solidFill>
                  <a:latin typeface="A3.AmpleBold-San" panose="02000000000000000000" pitchFamily="2" charset="0"/>
                </a:rPr>
                <a:t> </a:t>
              </a:r>
              <a:r>
                <a:rPr lang="en-US" sz="3200" dirty="0" err="1">
                  <a:solidFill>
                    <a:schemeClr val="bg2">
                      <a:lumMod val="25000"/>
                    </a:schemeClr>
                  </a:solidFill>
                  <a:latin typeface="A3.AmpleBold-San" panose="02000000000000000000" pitchFamily="2" charset="0"/>
                </a:rPr>
                <a:t>đặt</a:t>
              </a:r>
              <a:endParaRPr lang="en-US" sz="3200" dirty="0">
                <a:solidFill>
                  <a:schemeClr val="bg2">
                    <a:lumMod val="25000"/>
                  </a:schemeClr>
                </a:solidFill>
                <a:latin typeface="A3.AmpleBold-San" panose="02000000000000000000" pitchFamily="2" charset="0"/>
              </a:endParaRPr>
            </a:p>
          </p:txBody>
        </p:sp>
      </p:grpSp>
      <p:sp>
        <p:nvSpPr>
          <p:cNvPr id="8" name="Rectangle 7">
            <a:extLst>
              <a:ext uri="{FF2B5EF4-FFF2-40B4-BE49-F238E27FC236}">
                <a16:creationId xmlns:a16="http://schemas.microsoft.com/office/drawing/2014/main" id="{8A54E3E5-CA6C-40EC-BCE9-E14FFFC59E44}"/>
              </a:ext>
            </a:extLst>
          </p:cNvPr>
          <p:cNvSpPr/>
          <p:nvPr/>
        </p:nvSpPr>
        <p:spPr>
          <a:xfrm>
            <a:off x="4418766" y="2669017"/>
            <a:ext cx="3012812" cy="3520453"/>
          </a:xfrm>
          <a:prstGeom prst="rect">
            <a:avLst/>
          </a:prstGeom>
          <a:solidFill>
            <a:schemeClr val="tx2">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spcBef>
                <a:spcPts val="600"/>
              </a:spcBef>
            </a:pPr>
            <a:r>
              <a:rPr lang="en-US">
                <a:solidFill>
                  <a:schemeClr val="bg1">
                    <a:lumMod val="95000"/>
                  </a:schemeClr>
                </a:solidFill>
                <a:latin typeface="A3.AmpleBold-San" panose="020B0604020202020204" charset="0"/>
                <a:ea typeface="Calibri" panose="020F0502020204030204" pitchFamily="34" charset="0"/>
              </a:rPr>
              <a:t>Không đồng bộ</a:t>
            </a:r>
          </a:p>
          <a:p>
            <a:pPr lvl="0" algn="just">
              <a:lnSpc>
                <a:spcPct val="150000"/>
              </a:lnSpc>
              <a:spcBef>
                <a:spcPts val="600"/>
              </a:spcBef>
            </a:pPr>
            <a:r>
              <a:rPr lang="en-US">
                <a:solidFill>
                  <a:schemeClr val="bg1">
                    <a:lumMod val="95000"/>
                  </a:schemeClr>
                </a:solidFill>
                <a:latin typeface="A3.AmpleBold-San" panose="020B0604020202020204" charset="0"/>
              </a:rPr>
              <a:t>Chạy rất nhanh</a:t>
            </a:r>
          </a:p>
          <a:p>
            <a:pPr lvl="0" algn="just">
              <a:lnSpc>
                <a:spcPct val="150000"/>
              </a:lnSpc>
              <a:spcBef>
                <a:spcPts val="600"/>
              </a:spcBef>
            </a:pPr>
            <a:r>
              <a:rPr lang="en-US">
                <a:solidFill>
                  <a:schemeClr val="bg1">
                    <a:lumMod val="95000"/>
                  </a:schemeClr>
                </a:solidFill>
                <a:latin typeface="A3.AmpleBold-San" panose="020B0604020202020204" charset="0"/>
              </a:rPr>
              <a:t>Đơn luồng nhưng khả năng mở rộng cao</a:t>
            </a:r>
          </a:p>
          <a:p>
            <a:pPr lvl="0" algn="just">
              <a:lnSpc>
                <a:spcPct val="150000"/>
              </a:lnSpc>
              <a:spcBef>
                <a:spcPts val="600"/>
              </a:spcBef>
            </a:pPr>
            <a:r>
              <a:rPr lang="en-US">
                <a:solidFill>
                  <a:schemeClr val="bg1">
                    <a:lumMod val="95000"/>
                  </a:schemeClr>
                </a:solidFill>
                <a:latin typeface="A3.AmpleBold-San" panose="020B0604020202020204" charset="0"/>
              </a:rPr>
              <a:t>Có thể chạy trên nhiều hệ điều hành khác nhau</a:t>
            </a:r>
          </a:p>
          <a:p>
            <a:pPr lvl="0" algn="just">
              <a:lnSpc>
                <a:spcPct val="150000"/>
              </a:lnSpc>
              <a:spcBef>
                <a:spcPts val="600"/>
              </a:spcBef>
            </a:pPr>
            <a:r>
              <a:rPr lang="en-US">
                <a:solidFill>
                  <a:schemeClr val="bg1">
                    <a:lumMod val="95000"/>
                  </a:schemeClr>
                </a:solidFill>
                <a:latin typeface="A3.AmpleBold-San" panose="020B0604020202020204" charset="0"/>
              </a:rPr>
              <a:t>Cung cấp thư viện phong phú</a:t>
            </a:r>
            <a:endParaRPr lang="en-US" dirty="0">
              <a:solidFill>
                <a:schemeClr val="bg1">
                  <a:lumMod val="95000"/>
                </a:schemeClr>
              </a:solidFill>
              <a:latin typeface="A3.AmpleBold-San" panose="020B0604020202020204" charset="0"/>
            </a:endParaRPr>
          </a:p>
        </p:txBody>
      </p:sp>
      <p:sp>
        <p:nvSpPr>
          <p:cNvPr id="9" name="Rectangle 8">
            <a:extLst>
              <a:ext uri="{FF2B5EF4-FFF2-40B4-BE49-F238E27FC236}">
                <a16:creationId xmlns:a16="http://schemas.microsoft.com/office/drawing/2014/main" id="{92E60516-B8F1-4713-98CA-295B5BDC3D59}"/>
              </a:ext>
            </a:extLst>
          </p:cNvPr>
          <p:cNvSpPr/>
          <p:nvPr/>
        </p:nvSpPr>
        <p:spPr>
          <a:xfrm>
            <a:off x="8335957" y="2747343"/>
            <a:ext cx="2874695" cy="3442127"/>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a:solidFill>
                  <a:schemeClr val="bg1"/>
                </a:solidFill>
                <a:latin typeface="A3.AmpleBold-San" panose="020B0604020202020204" charset="0"/>
                <a:ea typeface="Calibri" panose="020F0502020204030204" pitchFamily="34" charset="0"/>
              </a:rPr>
              <a:t>Sử dụng framework của Nodejs là Express.</a:t>
            </a:r>
          </a:p>
          <a:p>
            <a:pPr algn="just">
              <a:lnSpc>
                <a:spcPct val="150000"/>
              </a:lnSpc>
              <a:spcBef>
                <a:spcPts val="600"/>
              </a:spcBef>
              <a:spcAft>
                <a:spcPts val="600"/>
              </a:spcAft>
            </a:pPr>
            <a:r>
              <a:rPr lang="en-US">
                <a:solidFill>
                  <a:schemeClr val="bg1"/>
                </a:solidFill>
                <a:latin typeface="A3.AmpleBold-San" panose="020B0604020202020204" charset="0"/>
                <a:ea typeface="Calibri" panose="020F0502020204030204" pitchFamily="34" charset="0"/>
              </a:rPr>
              <a:t>Đầu tiên import Express vào </a:t>
            </a:r>
          </a:p>
          <a:p>
            <a:pPr algn="just">
              <a:lnSpc>
                <a:spcPct val="150000"/>
              </a:lnSpc>
              <a:spcBef>
                <a:spcPts val="600"/>
              </a:spcBef>
              <a:spcAft>
                <a:spcPts val="600"/>
              </a:spcAft>
            </a:pPr>
            <a:r>
              <a:rPr lang="en-US">
                <a:solidFill>
                  <a:schemeClr val="bg1"/>
                </a:solidFill>
                <a:latin typeface="A3.AmpleBold-San" panose="020B0604020202020204" charset="0"/>
                <a:ea typeface="Calibri" panose="020F0502020204030204" pitchFamily="34" charset="0"/>
              </a:rPr>
              <a:t>Create 1 app = express();</a:t>
            </a:r>
          </a:p>
          <a:p>
            <a:pPr algn="just">
              <a:lnSpc>
                <a:spcPct val="150000"/>
              </a:lnSpc>
              <a:spcBef>
                <a:spcPts val="600"/>
              </a:spcBef>
              <a:spcAft>
                <a:spcPts val="600"/>
              </a:spcAft>
            </a:pPr>
            <a:r>
              <a:rPr lang="en-US">
                <a:solidFill>
                  <a:schemeClr val="bg1"/>
                </a:solidFill>
                <a:latin typeface="A3.AmpleBold-San" panose="020B0604020202020204" charset="0"/>
                <a:ea typeface="Calibri" panose="020F0502020204030204" pitchFamily="34" charset="0"/>
              </a:rPr>
              <a:t>App.use(express.json());</a:t>
            </a:r>
            <a:endParaRPr lang="en-US" dirty="0">
              <a:solidFill>
                <a:schemeClr val="bg1"/>
              </a:solidFill>
              <a:latin typeface="A3.AmpleBold-San" panose="020B0604020202020204" charset="0"/>
              <a:ea typeface="Calibri" panose="020F0502020204030204" pitchFamily="34" charset="0"/>
            </a:endParaRPr>
          </a:p>
        </p:txBody>
      </p:sp>
    </p:spTree>
    <p:extLst>
      <p:ext uri="{BB962C8B-B14F-4D97-AF65-F5344CB8AC3E}">
        <p14:creationId xmlns:p14="http://schemas.microsoft.com/office/powerpoint/2010/main" val="109779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5891937"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Các</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công</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nghệ</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khác</a:t>
            </a:r>
            <a:endParaRPr lang="en-US" sz="4400" dirty="0">
              <a:solidFill>
                <a:schemeClr val="tx2">
                  <a:lumMod val="75000"/>
                </a:schemeClr>
              </a:solidFill>
              <a:latin typeface="A3.AmpleBold-San" panose="02000000000000000000" pitchFamily="2" charset="0"/>
            </a:endParaRP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7" name="TextBox 6">
            <a:extLst>
              <a:ext uri="{FF2B5EF4-FFF2-40B4-BE49-F238E27FC236}">
                <a16:creationId xmlns:a16="http://schemas.microsoft.com/office/drawing/2014/main" id="{34E6B98C-02ED-43A5-861D-6F94083385EB}"/>
              </a:ext>
            </a:extLst>
          </p:cNvPr>
          <p:cNvSpPr txBox="1"/>
          <p:nvPr/>
        </p:nvSpPr>
        <p:spPr>
          <a:xfrm>
            <a:off x="1240414" y="1491422"/>
            <a:ext cx="3865852" cy="523220"/>
          </a:xfrm>
          <a:prstGeom prst="rect">
            <a:avLst/>
          </a:prstGeom>
          <a:noFill/>
        </p:spPr>
        <p:txBody>
          <a:bodyPr wrap="square" rtlCol="0">
            <a:spAutoFit/>
          </a:bodyPr>
          <a:lstStyle/>
          <a:p>
            <a:r>
              <a:rPr lang="en-US" sz="2800" dirty="0">
                <a:solidFill>
                  <a:schemeClr val="tx2">
                    <a:lumMod val="50000"/>
                  </a:schemeClr>
                </a:solidFill>
                <a:latin typeface="A2.Doanvandai-San" panose="02000503000000020004" pitchFamily="2" charset="0"/>
              </a:rPr>
              <a:t>Json web token-JWT</a:t>
            </a:r>
          </a:p>
        </p:txBody>
      </p:sp>
      <p:sp>
        <p:nvSpPr>
          <p:cNvPr id="8" name="TextBox 7">
            <a:extLst>
              <a:ext uri="{FF2B5EF4-FFF2-40B4-BE49-F238E27FC236}">
                <a16:creationId xmlns:a16="http://schemas.microsoft.com/office/drawing/2014/main" id="{4C4A6F48-40EF-41FC-AB69-9E4BCAF28889}"/>
              </a:ext>
            </a:extLst>
          </p:cNvPr>
          <p:cNvSpPr txBox="1"/>
          <p:nvPr/>
        </p:nvSpPr>
        <p:spPr>
          <a:xfrm>
            <a:off x="794479" y="2554588"/>
            <a:ext cx="4572000" cy="1785104"/>
          </a:xfrm>
          <a:prstGeom prst="rect">
            <a:avLst/>
          </a:prstGeom>
          <a:noFill/>
        </p:spPr>
        <p:txBody>
          <a:bodyPr wrap="square" rtlCol="0">
            <a:spAutoFit/>
          </a:bodyPr>
          <a:lstStyle/>
          <a:p>
            <a:r>
              <a:rPr lang="en-US" sz="1800" dirty="0" err="1">
                <a:solidFill>
                  <a:schemeClr val="tx1">
                    <a:lumMod val="85000"/>
                    <a:lumOff val="15000"/>
                  </a:schemeClr>
                </a:solidFill>
                <a:effectLst/>
                <a:latin typeface="A3.AmpleBold-San" panose="020B0604020202020204" charset="0"/>
                <a:ea typeface="Calibri" panose="020F0502020204030204" pitchFamily="34" charset="0"/>
              </a:rPr>
              <a:t>là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một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chuỗi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mã</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hóa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nguồn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gốc</a:t>
            </a:r>
            <a:r>
              <a:rPr lang="en-US" sz="1800" dirty="0">
                <a:solidFill>
                  <a:schemeClr val="tx1">
                    <a:lumMod val="85000"/>
                    <a:lumOff val="15000"/>
                  </a:schemeClr>
                </a:solidFill>
                <a:effectLst/>
                <a:latin typeface="A3.AmpleBold-San" panose="020B0604020202020204" charset="0"/>
                <a:ea typeface="Calibri" panose="020F0502020204030204" pitchFamily="34" charset="0"/>
              </a:rPr>
              <a:t> ban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đầu</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một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chuỗi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b="1" dirty="0">
                <a:solidFill>
                  <a:schemeClr val="tx1">
                    <a:lumMod val="85000"/>
                    <a:lumOff val="15000"/>
                  </a:schemeClr>
                </a:solidFill>
                <a:effectLst/>
                <a:latin typeface="A3.AmpleBold-San" panose="020B0604020202020204" charset="0"/>
                <a:ea typeface="Calibri" panose="020F0502020204030204" pitchFamily="34" charset="0"/>
              </a:rPr>
              <a:t>JSON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Chuỗi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thông</a:t>
            </a:r>
            <a:r>
              <a:rPr lang="en-US" sz="1800" dirty="0">
                <a:solidFill>
                  <a:schemeClr val="tx1">
                    <a:lumMod val="85000"/>
                    <a:lumOff val="15000"/>
                  </a:schemeClr>
                </a:solidFill>
                <a:effectLst/>
                <a:latin typeface="A3.AmpleBold-San" panose="020B0604020202020204" charset="0"/>
                <a:ea typeface="Calibri" panose="020F0502020204030204" pitchFamily="34" charset="0"/>
              </a:rPr>
              <a:t> tin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dạng</a:t>
            </a:r>
            <a:r>
              <a:rPr lang="en-US" sz="1800" dirty="0">
                <a:solidFill>
                  <a:schemeClr val="tx1">
                    <a:lumMod val="85000"/>
                    <a:lumOff val="15000"/>
                  </a:schemeClr>
                </a:solidFill>
                <a:effectLst/>
                <a:latin typeface="A3.AmpleBold-San" panose="020B0604020202020204" charset="0"/>
                <a:ea typeface="Calibri" panose="020F0502020204030204" pitchFamily="34" charset="0"/>
              </a:rPr>
              <a:t> JSON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bằng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phương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pháp</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mã</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hóa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nào</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đó</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nó</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trở</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thành</a:t>
            </a:r>
            <a:r>
              <a:rPr lang="en-US" sz="1800" dirty="0">
                <a:solidFill>
                  <a:schemeClr val="tx1">
                    <a:lumMod val="85000"/>
                    <a:lumOff val="15000"/>
                  </a:schemeClr>
                </a:solidFill>
                <a:effectLst/>
                <a:latin typeface="A3.AmpleBold-San" panose="020B0604020202020204" charset="0"/>
                <a:ea typeface="Calibri" panose="020F0502020204030204" pitchFamily="34" charset="0"/>
              </a:rPr>
              <a:t> 1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chuỗi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ký</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tự</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lộn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xộn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nhìn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vào</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sẽ</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rất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khó</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hiểu</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endParaRPr lang="en-US" sz="2000" dirty="0">
              <a:solidFill>
                <a:schemeClr val="tx1">
                  <a:lumMod val="85000"/>
                  <a:lumOff val="15000"/>
                </a:schemeClr>
              </a:solidFill>
              <a:latin typeface="A3.AmpleBold-San" panose="020B0604020202020204" charset="0"/>
            </a:endParaRPr>
          </a:p>
        </p:txBody>
      </p:sp>
      <p:pic>
        <p:nvPicPr>
          <p:cNvPr id="9" name="Picture 2" descr="Project management free icon">
            <a:extLst>
              <a:ext uri="{FF2B5EF4-FFF2-40B4-BE49-F238E27FC236}">
                <a16:creationId xmlns:a16="http://schemas.microsoft.com/office/drawing/2014/main" id="{41E3E32D-A7B2-4DD2-A217-08E72D80A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32" y="1304774"/>
            <a:ext cx="902258" cy="9022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DABDD93-F5F6-4AB2-8529-0D7B4B15094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17776" y="1081965"/>
            <a:ext cx="5579745" cy="4164593"/>
          </a:xfrm>
          <a:prstGeom prst="rect">
            <a:avLst/>
          </a:prstGeom>
          <a:noFill/>
          <a:ln>
            <a:noFill/>
          </a:ln>
        </p:spPr>
      </p:pic>
      <p:sp>
        <p:nvSpPr>
          <p:cNvPr id="11" name="TextBox 10">
            <a:extLst>
              <a:ext uri="{FF2B5EF4-FFF2-40B4-BE49-F238E27FC236}">
                <a16:creationId xmlns:a16="http://schemas.microsoft.com/office/drawing/2014/main" id="{F6D564C5-27CF-48C4-A618-08B4F972CD32}"/>
              </a:ext>
            </a:extLst>
          </p:cNvPr>
          <p:cNvSpPr txBox="1"/>
          <p:nvPr/>
        </p:nvSpPr>
        <p:spPr>
          <a:xfrm>
            <a:off x="818461" y="4242295"/>
            <a:ext cx="4572000" cy="2062103"/>
          </a:xfrm>
          <a:prstGeom prst="rect">
            <a:avLst/>
          </a:prstGeom>
          <a:noFill/>
        </p:spPr>
        <p:txBody>
          <a:bodyPr wrap="square" rtlCol="0">
            <a:spAutoFit/>
          </a:bodyPr>
          <a:lstStyle/>
          <a:p>
            <a:r>
              <a:rPr lang="en-US" sz="1800" dirty="0" err="1">
                <a:solidFill>
                  <a:schemeClr val="tx1">
                    <a:lumMod val="85000"/>
                    <a:lumOff val="15000"/>
                  </a:schemeClr>
                </a:solidFill>
                <a:effectLst/>
                <a:latin typeface="A3.AmpleBold-San" panose="020B0604020202020204" charset="0"/>
                <a:ea typeface="Calibri" panose="020F0502020204030204" pitchFamily="34" charset="0"/>
              </a:rPr>
              <a:t>Cấu</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trúc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của</a:t>
            </a:r>
            <a:r>
              <a:rPr lang="en-US" sz="1800" dirty="0">
                <a:solidFill>
                  <a:schemeClr val="tx1">
                    <a:lumMod val="85000"/>
                    <a:lumOff val="15000"/>
                  </a:schemeClr>
                </a:solidFill>
                <a:effectLst/>
                <a:latin typeface="A3.AmpleBold-San" panose="020B0604020202020204" charset="0"/>
                <a:ea typeface="Calibri" panose="020F0502020204030204" pitchFamily="34" charset="0"/>
              </a:rPr>
              <a:t> JWT :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gồm</a:t>
            </a:r>
            <a:r>
              <a:rPr lang="en-US" sz="1800" dirty="0">
                <a:solidFill>
                  <a:schemeClr val="tx1">
                    <a:lumMod val="85000"/>
                    <a:lumOff val="15000"/>
                  </a:schemeClr>
                </a:solidFill>
                <a:effectLst/>
                <a:latin typeface="A3.AmpleBold-San" panose="020B0604020202020204" charset="0"/>
                <a:ea typeface="Calibri" panose="020F0502020204030204" pitchFamily="34" charset="0"/>
              </a:rPr>
              <a:t> 3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phần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p>
          <a:p>
            <a:r>
              <a:rPr lang="en-US" dirty="0">
                <a:solidFill>
                  <a:schemeClr val="tx1">
                    <a:lumMod val="85000"/>
                    <a:lumOff val="15000"/>
                  </a:schemeClr>
                </a:solidFill>
                <a:latin typeface="A3.AmpleBold-San" panose="020B0604020202020204" charset="0"/>
                <a:ea typeface="Calibri" panose="020F0502020204030204" pitchFamily="34" charset="0"/>
              </a:rPr>
              <a:t>Header: </a:t>
            </a:r>
            <a:r>
              <a:rPr lang="en-US" dirty="0" err="1">
                <a:solidFill>
                  <a:schemeClr val="tx1">
                    <a:lumMod val="85000"/>
                    <a:lumOff val="15000"/>
                  </a:schemeClr>
                </a:solidFill>
                <a:latin typeface="A3.AmpleBold-San" panose="020B0604020202020204" charset="0"/>
                <a:ea typeface="Calibri" panose="020F0502020204030204" pitchFamily="34" charset="0"/>
              </a:rPr>
              <a:t>thuật</a:t>
            </a:r>
            <a:r>
              <a:rPr lang="en-US" dirty="0">
                <a:solidFill>
                  <a:schemeClr val="tx1">
                    <a:lumMod val="85000"/>
                    <a:lumOff val="15000"/>
                  </a:schemeClr>
                </a:solidFill>
                <a:latin typeface="A3.AmpleBold-San" panose="020B0604020202020204" charset="0"/>
                <a:ea typeface="Calibri" panose="020F0502020204030204" pitchFamily="34" charset="0"/>
              </a:rPr>
              <a:t> </a:t>
            </a:r>
            <a:r>
              <a:rPr lang="en-US" dirty="0" err="1">
                <a:solidFill>
                  <a:schemeClr val="tx1">
                    <a:lumMod val="85000"/>
                    <a:lumOff val="15000"/>
                  </a:schemeClr>
                </a:solidFill>
                <a:latin typeface="A3.AmpleBold-San" panose="020B0604020202020204" charset="0"/>
                <a:ea typeface="Calibri" panose="020F0502020204030204" pitchFamily="34" charset="0"/>
              </a:rPr>
              <a:t>toán</a:t>
            </a:r>
            <a:r>
              <a:rPr lang="en-US" dirty="0">
                <a:solidFill>
                  <a:schemeClr val="tx1">
                    <a:lumMod val="85000"/>
                    <a:lumOff val="15000"/>
                  </a:schemeClr>
                </a:solidFill>
                <a:latin typeface="A3.AmpleBold-San" panose="020B0604020202020204" charset="0"/>
                <a:ea typeface="Calibri" panose="020F0502020204030204" pitchFamily="34" charset="0"/>
              </a:rPr>
              <a:t> HS256 , </a:t>
            </a:r>
            <a:r>
              <a:rPr lang="en-US" dirty="0" err="1">
                <a:solidFill>
                  <a:schemeClr val="tx1">
                    <a:lumMod val="85000"/>
                    <a:lumOff val="15000"/>
                  </a:schemeClr>
                </a:solidFill>
                <a:latin typeface="A3.AmpleBold-San" panose="020B0604020202020204" charset="0"/>
                <a:ea typeface="Calibri" panose="020F0502020204030204" pitchFamily="34" charset="0"/>
              </a:rPr>
              <a:t>loại</a:t>
            </a:r>
            <a:r>
              <a:rPr lang="en-US" dirty="0">
                <a:solidFill>
                  <a:schemeClr val="tx1">
                    <a:lumMod val="85000"/>
                    <a:lumOff val="15000"/>
                  </a:schemeClr>
                </a:solidFill>
                <a:latin typeface="A3.AmpleBold-San" panose="020B0604020202020204" charset="0"/>
                <a:ea typeface="Calibri" panose="020F0502020204030204" pitchFamily="34" charset="0"/>
              </a:rPr>
              <a:t> JWT base64 encoded ra </a:t>
            </a:r>
          </a:p>
          <a:p>
            <a:r>
              <a:rPr lang="en-US" sz="1800" dirty="0" err="1">
                <a:solidFill>
                  <a:schemeClr val="tx1">
                    <a:lumMod val="85000"/>
                    <a:lumOff val="15000"/>
                  </a:schemeClr>
                </a:solidFill>
                <a:effectLst/>
                <a:latin typeface="A3.AmpleBold-San" panose="020B0604020202020204" charset="0"/>
                <a:ea typeface="Calibri" panose="020F0502020204030204" pitchFamily="34" charset="0"/>
              </a:rPr>
              <a:t>Payload:dữ</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liệu</a:t>
            </a:r>
            <a:r>
              <a:rPr lang="en-US" sz="1800" dirty="0">
                <a:solidFill>
                  <a:schemeClr val="tx1">
                    <a:lumMod val="85000"/>
                    <a:lumOff val="15000"/>
                  </a:schemeClr>
                </a:solidFill>
                <a:effectLst/>
                <a:latin typeface="A3.AmpleBold-San" panose="020B0604020202020204" charset="0"/>
                <a:ea typeface="Calibri" panose="020F0502020204030204" pitchFamily="34" charset="0"/>
              </a:rPr>
              <a:t> base64 ra</a:t>
            </a:r>
          </a:p>
          <a:p>
            <a:r>
              <a:rPr lang="en-US" dirty="0" err="1">
                <a:solidFill>
                  <a:schemeClr val="tx1">
                    <a:lumMod val="85000"/>
                    <a:lumOff val="15000"/>
                  </a:schemeClr>
                </a:solidFill>
                <a:latin typeface="A3.AmpleBold-San" panose="020B0604020202020204" charset="0"/>
                <a:ea typeface="Calibri" panose="020F0502020204030204" pitchFamily="34" charset="0"/>
              </a:rPr>
              <a:t>Signature:gồm</a:t>
            </a:r>
            <a:r>
              <a:rPr lang="en-US" dirty="0">
                <a:solidFill>
                  <a:schemeClr val="tx1">
                    <a:lumMod val="85000"/>
                    <a:lumOff val="15000"/>
                  </a:schemeClr>
                </a:solidFill>
                <a:latin typeface="A3.AmpleBold-San" panose="020B0604020202020204" charset="0"/>
                <a:ea typeface="Calibri" panose="020F0502020204030204" pitchFamily="34" charset="0"/>
              </a:rPr>
              <a:t> header+ payload + </a:t>
            </a:r>
            <a:r>
              <a:rPr lang="en-US" dirty="0" err="1">
                <a:solidFill>
                  <a:schemeClr val="tx1">
                    <a:lumMod val="85000"/>
                    <a:lumOff val="15000"/>
                  </a:schemeClr>
                </a:solidFill>
                <a:latin typeface="A3.AmpleBold-San" panose="020B0604020202020204" charset="0"/>
                <a:ea typeface="Calibri" panose="020F0502020204030204" pitchFamily="34" charset="0"/>
              </a:rPr>
              <a:t>secret_key</a:t>
            </a:r>
            <a:r>
              <a:rPr lang="en-US" dirty="0">
                <a:solidFill>
                  <a:schemeClr val="tx1">
                    <a:lumMod val="85000"/>
                    <a:lumOff val="15000"/>
                  </a:schemeClr>
                </a:solidFill>
                <a:latin typeface="A3.AmpleBold-San" panose="020B0604020202020204" charset="0"/>
                <a:ea typeface="Calibri" panose="020F0502020204030204" pitchFamily="34" charset="0"/>
              </a:rPr>
              <a:t>(</a:t>
            </a:r>
            <a:r>
              <a:rPr lang="en-US" dirty="0" err="1">
                <a:solidFill>
                  <a:schemeClr val="tx1">
                    <a:lumMod val="85000"/>
                    <a:lumOff val="15000"/>
                  </a:schemeClr>
                </a:solidFill>
                <a:latin typeface="A3.AmpleBold-San" panose="020B0604020202020204" charset="0"/>
                <a:ea typeface="Calibri" panose="020F0502020204030204" pitchFamily="34" charset="0"/>
              </a:rPr>
              <a:t>rất</a:t>
            </a:r>
            <a:r>
              <a:rPr lang="en-US" dirty="0">
                <a:solidFill>
                  <a:schemeClr val="tx1">
                    <a:lumMod val="85000"/>
                    <a:lumOff val="15000"/>
                  </a:schemeClr>
                </a:solidFill>
                <a:latin typeface="A3.AmpleBold-San" panose="020B0604020202020204" charset="0"/>
                <a:ea typeface="Calibri" panose="020F0502020204030204" pitchFamily="34" charset="0"/>
              </a:rPr>
              <a:t> </a:t>
            </a:r>
            <a:r>
              <a:rPr lang="en-US" dirty="0" err="1">
                <a:solidFill>
                  <a:schemeClr val="tx1">
                    <a:lumMod val="85000"/>
                    <a:lumOff val="15000"/>
                  </a:schemeClr>
                </a:solidFill>
                <a:latin typeface="A3.AmpleBold-San" panose="020B0604020202020204" charset="0"/>
                <a:ea typeface="Calibri" panose="020F0502020204030204" pitchFamily="34" charset="0"/>
              </a:rPr>
              <a:t>quan</a:t>
            </a:r>
            <a:r>
              <a:rPr lang="en-US" dirty="0">
                <a:solidFill>
                  <a:schemeClr val="tx1">
                    <a:lumMod val="85000"/>
                    <a:lumOff val="15000"/>
                  </a:schemeClr>
                </a:solidFill>
                <a:latin typeface="A3.AmpleBold-San" panose="020B0604020202020204" charset="0"/>
                <a:ea typeface="Calibri" panose="020F0502020204030204" pitchFamily="34" charset="0"/>
              </a:rPr>
              <a:t> </a:t>
            </a:r>
            <a:r>
              <a:rPr lang="en-US" dirty="0" err="1">
                <a:solidFill>
                  <a:schemeClr val="tx1">
                    <a:lumMod val="85000"/>
                    <a:lumOff val="15000"/>
                  </a:schemeClr>
                </a:solidFill>
                <a:latin typeface="A3.AmpleBold-San" panose="020B0604020202020204" charset="0"/>
                <a:ea typeface="Calibri" panose="020F0502020204030204" pitchFamily="34" charset="0"/>
              </a:rPr>
              <a:t>trọng</a:t>
            </a:r>
            <a:r>
              <a:rPr lang="en-US" dirty="0">
                <a:solidFill>
                  <a:schemeClr val="tx1">
                    <a:lumMod val="85000"/>
                    <a:lumOff val="15000"/>
                  </a:schemeClr>
                </a:solidFill>
                <a:latin typeface="A3.AmpleBold-San" panose="020B0604020202020204" charset="0"/>
                <a:ea typeface="Calibri" panose="020F0502020204030204" pitchFamily="34" charset="0"/>
              </a:rPr>
              <a:t>)</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endParaRPr lang="en-US" sz="2000" dirty="0">
              <a:solidFill>
                <a:schemeClr val="tx1">
                  <a:lumMod val="85000"/>
                  <a:lumOff val="15000"/>
                </a:schemeClr>
              </a:solidFill>
              <a:latin typeface="A3.AmpleBold-San" panose="020B0604020202020204" charset="0"/>
            </a:endParaRPr>
          </a:p>
        </p:txBody>
      </p:sp>
    </p:spTree>
    <p:extLst>
      <p:ext uri="{BB962C8B-B14F-4D97-AF65-F5344CB8AC3E}">
        <p14:creationId xmlns:p14="http://schemas.microsoft.com/office/powerpoint/2010/main" val="11005117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6115175" cy="769441"/>
          </a:xfrm>
          <a:prstGeom prst="rect">
            <a:avLst/>
          </a:prstGeom>
          <a:noFill/>
        </p:spPr>
        <p:txBody>
          <a:bodyPr wrap="square" rtlCol="0">
            <a:spAutoFit/>
          </a:bodyPr>
          <a:lstStyle/>
          <a:p>
            <a:r>
              <a:rPr lang="en-US" sz="4400">
                <a:solidFill>
                  <a:schemeClr val="tx2">
                    <a:lumMod val="75000"/>
                  </a:schemeClr>
                </a:solidFill>
                <a:latin typeface="A3.AmpleBold-San" panose="02000000000000000000" pitchFamily="2" charset="0"/>
              </a:rPr>
              <a:t>Một số giao diện chính</a:t>
            </a: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5410201"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pic>
        <p:nvPicPr>
          <p:cNvPr id="5" name="Picture 4">
            <a:extLst>
              <a:ext uri="{FF2B5EF4-FFF2-40B4-BE49-F238E27FC236}">
                <a16:creationId xmlns:a16="http://schemas.microsoft.com/office/drawing/2014/main" id="{F35BD9EE-1266-45A1-81EA-6A330B075CE3}"/>
              </a:ext>
            </a:extLst>
          </p:cNvPr>
          <p:cNvPicPr/>
          <p:nvPr/>
        </p:nvPicPr>
        <p:blipFill rotWithShape="1">
          <a:blip r:embed="rId2"/>
          <a:srcRect l="11920" t="15" r="2163" b="-1"/>
          <a:stretch/>
        </p:blipFill>
        <p:spPr>
          <a:xfrm>
            <a:off x="112541" y="1153550"/>
            <a:ext cx="7961141" cy="4909625"/>
          </a:xfrm>
          <a:prstGeom prst="rect">
            <a:avLst/>
          </a:prstGeom>
        </p:spPr>
      </p:pic>
      <p:pic>
        <p:nvPicPr>
          <p:cNvPr id="6" name="Picture 5">
            <a:extLst>
              <a:ext uri="{FF2B5EF4-FFF2-40B4-BE49-F238E27FC236}">
                <a16:creationId xmlns:a16="http://schemas.microsoft.com/office/drawing/2014/main" id="{FC3F7179-B9D0-4E9E-9804-FC54E265C09F}"/>
              </a:ext>
            </a:extLst>
          </p:cNvPr>
          <p:cNvPicPr/>
          <p:nvPr/>
        </p:nvPicPr>
        <p:blipFill>
          <a:blip r:embed="rId3"/>
          <a:stretch>
            <a:fillRect/>
          </a:stretch>
        </p:blipFill>
        <p:spPr>
          <a:xfrm>
            <a:off x="6242957" y="689659"/>
            <a:ext cx="4867840" cy="2670288"/>
          </a:xfrm>
          <a:prstGeom prst="rect">
            <a:avLst/>
          </a:prstGeom>
        </p:spPr>
      </p:pic>
      <p:pic>
        <p:nvPicPr>
          <p:cNvPr id="7" name="Picture 6">
            <a:extLst>
              <a:ext uri="{FF2B5EF4-FFF2-40B4-BE49-F238E27FC236}">
                <a16:creationId xmlns:a16="http://schemas.microsoft.com/office/drawing/2014/main" id="{FF4EE082-B4BB-4067-962A-DE57F1C5F05B}"/>
              </a:ext>
            </a:extLst>
          </p:cNvPr>
          <p:cNvPicPr/>
          <p:nvPr/>
        </p:nvPicPr>
        <p:blipFill>
          <a:blip r:embed="rId4"/>
          <a:stretch>
            <a:fillRect/>
          </a:stretch>
        </p:blipFill>
        <p:spPr>
          <a:xfrm>
            <a:off x="7497711" y="3151163"/>
            <a:ext cx="3613086" cy="2099195"/>
          </a:xfrm>
          <a:prstGeom prst="rect">
            <a:avLst/>
          </a:prstGeom>
        </p:spPr>
      </p:pic>
      <p:pic>
        <p:nvPicPr>
          <p:cNvPr id="8" name="Picture 7">
            <a:extLst>
              <a:ext uri="{FF2B5EF4-FFF2-40B4-BE49-F238E27FC236}">
                <a16:creationId xmlns:a16="http://schemas.microsoft.com/office/drawing/2014/main" id="{86F2A6B2-A68A-4D14-A0F1-95A6DE37DA96}"/>
              </a:ext>
            </a:extLst>
          </p:cNvPr>
          <p:cNvPicPr/>
          <p:nvPr/>
        </p:nvPicPr>
        <p:blipFill>
          <a:blip r:embed="rId5"/>
          <a:stretch>
            <a:fillRect/>
          </a:stretch>
        </p:blipFill>
        <p:spPr>
          <a:xfrm>
            <a:off x="8224305" y="4619072"/>
            <a:ext cx="3224116" cy="1827985"/>
          </a:xfrm>
          <a:prstGeom prst="rect">
            <a:avLst/>
          </a:prstGeom>
        </p:spPr>
      </p:pic>
    </p:spTree>
    <p:extLst>
      <p:ext uri="{BB962C8B-B14F-4D97-AF65-F5344CB8AC3E}">
        <p14:creationId xmlns:p14="http://schemas.microsoft.com/office/powerpoint/2010/main" val="6322531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06C91-530E-4A36-B316-A973C50D4AC4}"/>
              </a:ext>
            </a:extLst>
          </p:cNvPr>
          <p:cNvSpPr txBox="1"/>
          <p:nvPr/>
        </p:nvSpPr>
        <p:spPr>
          <a:xfrm>
            <a:off x="4473378" y="386358"/>
            <a:ext cx="2433860" cy="769441"/>
          </a:xfrm>
          <a:prstGeom prst="rect">
            <a:avLst/>
          </a:prstGeom>
          <a:noFill/>
        </p:spPr>
        <p:txBody>
          <a:bodyPr wrap="square" rtlCol="0">
            <a:spAutoFit/>
          </a:bodyPr>
          <a:lstStyle/>
          <a:p>
            <a:r>
              <a:rPr lang="en-US" sz="4400">
                <a:solidFill>
                  <a:schemeClr val="tx2">
                    <a:lumMod val="75000"/>
                  </a:schemeClr>
                </a:solidFill>
                <a:latin typeface="A3.AmpleBold-San" panose="02000000000000000000" pitchFamily="2" charset="0"/>
              </a:rPr>
              <a:t>Kết luận</a:t>
            </a:r>
          </a:p>
        </p:txBody>
      </p:sp>
      <p:sp>
        <p:nvSpPr>
          <p:cNvPr id="3" name="TextBox 2">
            <a:extLst>
              <a:ext uri="{FF2B5EF4-FFF2-40B4-BE49-F238E27FC236}">
                <a16:creationId xmlns:a16="http://schemas.microsoft.com/office/drawing/2014/main" id="{12A17660-B7DF-437A-8807-5928141590AA}"/>
              </a:ext>
            </a:extLst>
          </p:cNvPr>
          <p:cNvSpPr txBox="1"/>
          <p:nvPr/>
        </p:nvSpPr>
        <p:spPr>
          <a:xfrm>
            <a:off x="470921" y="1155799"/>
            <a:ext cx="4835596" cy="5924699"/>
          </a:xfrm>
          <a:prstGeom prst="rect">
            <a:avLst/>
          </a:prstGeom>
          <a:noFill/>
        </p:spPr>
        <p:txBody>
          <a:bodyPr wrap="square" rtlCol="0">
            <a:spAutoFit/>
          </a:bodyPr>
          <a:lstStyle/>
          <a:p>
            <a:pPr algn="just">
              <a:lnSpc>
                <a:spcPct val="150000"/>
              </a:lnSpc>
              <a:spcBef>
                <a:spcPts val="600"/>
              </a:spcBef>
              <a:spcAft>
                <a:spcPts val="600"/>
              </a:spcAft>
            </a:pP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Kết</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 </a:t>
            </a: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quả</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 </a:t>
            </a: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đạt</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 </a:t>
            </a: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được</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a:t>
            </a:r>
            <a:endParaRPr lang="en-US" sz="2400" dirty="0">
              <a:solidFill>
                <a:schemeClr val="tx1">
                  <a:lumMod val="85000"/>
                  <a:lumOff val="15000"/>
                </a:schemeClr>
              </a:solidFill>
              <a:effectLst/>
              <a:latin typeface="A3.AmpleBold-San" panose="020B0604020202020204" charset="0"/>
              <a:ea typeface="Calibri" panose="020F0502020204030204" pitchFamily="34" charset="0"/>
            </a:endParaRP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Xây</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dựng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được</a:t>
            </a:r>
            <a:r>
              <a:rPr lang="vi-VN" sz="1800" dirty="0">
                <a:solidFill>
                  <a:schemeClr val="tx1">
                    <a:lumMod val="85000"/>
                    <a:lumOff val="15000"/>
                  </a:schemeClr>
                </a:solidFill>
                <a:effectLst/>
                <a:latin typeface="A3.AmpleBold-San" panose="020B0604020202020204" charset="0"/>
                <a:ea typeface="Calibri" panose="020F0502020204030204" pitchFamily="34" charset="0"/>
              </a:rPr>
              <a:t> Website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bán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giày</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nữ</a:t>
            </a:r>
            <a:r>
              <a:rPr lang="vi-VN" sz="1800" dirty="0">
                <a:solidFill>
                  <a:schemeClr val="tx1">
                    <a:lumMod val="85000"/>
                    <a:lumOff val="15000"/>
                  </a:schemeClr>
                </a:solidFill>
                <a:effectLst/>
                <a:latin typeface="A3.AmpleBold-San" panose="020B0604020202020204" charset="0"/>
                <a:ea typeface="Calibri" panose="020F0502020204030204" pitchFamily="34" charset="0"/>
              </a:rPr>
              <a:t> áp dụng công nghệ ReactJS và NodeJS</a:t>
            </a:r>
            <a:r>
              <a:rPr lang="en-US" sz="1800" dirty="0">
                <a:solidFill>
                  <a:schemeClr val="tx1">
                    <a:lumMod val="85000"/>
                    <a:lumOff val="15000"/>
                  </a:schemeClr>
                </a:solidFill>
                <a:effectLst/>
                <a:latin typeface="A3.AmpleBold-San" panose="020B0604020202020204" charset="0"/>
                <a:ea typeface="Calibri" panose="020F0502020204030204" pitchFamily="34" charset="0"/>
              </a:rPr>
              <a:t> , MongoDB</a:t>
            </a:r>
            <a:r>
              <a:rPr lang="vi-VN" sz="1800" dirty="0">
                <a:solidFill>
                  <a:schemeClr val="tx1">
                    <a:lumMod val="85000"/>
                    <a:lumOff val="15000"/>
                  </a:schemeClr>
                </a:solidFill>
                <a:effectLst/>
                <a:latin typeface="A3.AmpleBold-San" panose="020B0604020202020204" charset="0"/>
                <a:ea typeface="Calibri" panose="020F0502020204030204" pitchFamily="34" charset="0"/>
              </a:rPr>
              <a:t>.</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Nắm</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vững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hơn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về</a:t>
            </a:r>
            <a:r>
              <a:rPr lang="en-US" sz="1800" dirty="0">
                <a:solidFill>
                  <a:schemeClr val="tx1">
                    <a:lumMod val="85000"/>
                    <a:lumOff val="15000"/>
                  </a:schemeClr>
                </a:solidFill>
                <a:effectLst/>
                <a:latin typeface="A3.AmpleBold-San" panose="020B0604020202020204" charset="0"/>
                <a:ea typeface="Calibri" panose="020F0502020204030204" pitchFamily="34" charset="0"/>
              </a:rPr>
              <a:t> html ,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css</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js</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Có</a:t>
            </a:r>
            <a:r>
              <a:rPr lang="vi-VN" sz="1800" dirty="0">
                <a:solidFill>
                  <a:schemeClr val="tx1">
                    <a:lumMod val="85000"/>
                    <a:lumOff val="15000"/>
                  </a:schemeClr>
                </a:solidFill>
                <a:effectLst/>
                <a:latin typeface="A3.AmpleBold-San" panose="020B0604020202020204" charset="0"/>
                <a:ea typeface="Calibri" panose="020F0502020204030204" pitchFamily="34" charset="0"/>
              </a:rPr>
              <a:t> kiến thức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cơ</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bản</a:t>
            </a:r>
            <a:r>
              <a:rPr lang="vi-VN" sz="1800" dirty="0">
                <a:solidFill>
                  <a:schemeClr val="tx1">
                    <a:lumMod val="85000"/>
                    <a:lumOff val="15000"/>
                  </a:schemeClr>
                </a:solidFill>
                <a:effectLst/>
                <a:latin typeface="A3.AmpleBold-San" panose="020B0604020202020204" charset="0"/>
                <a:ea typeface="Calibri" panose="020F0502020204030204" pitchFamily="34" charset="0"/>
              </a:rPr>
              <a:t> về công nghệ ReactJS và NodeJS</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Phân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tích</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thiết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kế</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hệ</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thống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tương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đối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đầy</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đủ</a:t>
            </a:r>
            <a:r>
              <a:rPr lang="en-US" sz="1800" dirty="0">
                <a:solidFill>
                  <a:schemeClr val="tx1">
                    <a:lumMod val="85000"/>
                    <a:lumOff val="15000"/>
                  </a:schemeClr>
                </a:solidFill>
                <a:effectLst/>
                <a:latin typeface="A3.AmpleBold-San" panose="020B0604020202020204" charset="0"/>
                <a:ea typeface="Calibri" panose="020F0502020204030204" pitchFamily="34" charset="0"/>
              </a:rPr>
              <a:t>.</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a:solidFill>
                  <a:schemeClr val="tx1">
                    <a:lumMod val="85000"/>
                    <a:lumOff val="15000"/>
                  </a:schemeClr>
                </a:solidFill>
                <a:effectLst/>
                <a:latin typeface="A3.AmpleBold-San" panose="020B0604020202020204" charset="0"/>
                <a:ea typeface="Calibri" panose="020F0502020204030204" pitchFamily="34" charset="0"/>
              </a:rPr>
              <a:t>Giao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diện</a:t>
            </a:r>
            <a:r>
              <a:rPr lang="en-US" sz="1800" dirty="0">
                <a:solidFill>
                  <a:schemeClr val="tx1">
                    <a:lumMod val="85000"/>
                    <a:lumOff val="15000"/>
                  </a:schemeClr>
                </a:solidFill>
                <a:effectLst/>
                <a:latin typeface="A3.AmpleBold-San" panose="020B0604020202020204" charset="0"/>
                <a:ea typeface="Calibri" panose="020F0502020204030204" pitchFamily="34" charset="0"/>
              </a:rPr>
              <a:t> Website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được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thiết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kế</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đơn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giản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thân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thiện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dễ</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sử</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dụng</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endParaRPr lang="en-US" dirty="0">
              <a:solidFill>
                <a:schemeClr val="tx1">
                  <a:lumMod val="85000"/>
                  <a:lumOff val="15000"/>
                </a:schemeClr>
              </a:solidFill>
              <a:latin typeface="A3.AmpleBold-San" panose="020B0604020202020204" charset="0"/>
            </a:endParaRPr>
          </a:p>
        </p:txBody>
      </p:sp>
      <p:sp>
        <p:nvSpPr>
          <p:cNvPr id="4" name="TextBox 3">
            <a:extLst>
              <a:ext uri="{FF2B5EF4-FFF2-40B4-BE49-F238E27FC236}">
                <a16:creationId xmlns:a16="http://schemas.microsoft.com/office/drawing/2014/main" id="{6BE5DCC1-358D-49EC-9EED-724A33497298}"/>
              </a:ext>
            </a:extLst>
          </p:cNvPr>
          <p:cNvSpPr txBox="1"/>
          <p:nvPr/>
        </p:nvSpPr>
        <p:spPr>
          <a:xfrm>
            <a:off x="6096000" y="1155799"/>
            <a:ext cx="4835596" cy="2970044"/>
          </a:xfrm>
          <a:prstGeom prst="rect">
            <a:avLst/>
          </a:prstGeom>
          <a:noFill/>
        </p:spPr>
        <p:txBody>
          <a:bodyPr wrap="square" rtlCol="0">
            <a:spAutoFit/>
          </a:bodyPr>
          <a:lstStyle/>
          <a:p>
            <a:pPr marL="457200" algn="just">
              <a:lnSpc>
                <a:spcPct val="150000"/>
              </a:lnSpc>
              <a:spcBef>
                <a:spcPts val="600"/>
              </a:spcBef>
              <a:spcAft>
                <a:spcPts val="600"/>
              </a:spcAft>
            </a:pP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Hạn</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 </a:t>
            </a:r>
            <a:r>
              <a:rPr lang="en-US" sz="2400" b="1" i="1" dirty="0" err="1">
                <a:solidFill>
                  <a:schemeClr val="tx1">
                    <a:lumMod val="85000"/>
                    <a:lumOff val="15000"/>
                  </a:schemeClr>
                </a:solidFill>
                <a:effectLst/>
                <a:latin typeface="A3.AmpleBold-San" panose="020B0604020202020204" charset="0"/>
                <a:ea typeface="Calibri" panose="020F0502020204030204" pitchFamily="34" charset="0"/>
              </a:rPr>
              <a:t>chế</a:t>
            </a:r>
            <a:r>
              <a:rPr lang="en-US" sz="2400" b="1" i="1" dirty="0">
                <a:solidFill>
                  <a:schemeClr val="tx1">
                    <a:lumMod val="85000"/>
                    <a:lumOff val="15000"/>
                  </a:schemeClr>
                </a:solidFill>
                <a:effectLst/>
                <a:latin typeface="A3.AmpleBold-San" panose="020B0604020202020204" charset="0"/>
                <a:ea typeface="Calibri" panose="020F0502020204030204" pitchFamily="34" charset="0"/>
              </a:rPr>
              <a:t>:</a:t>
            </a:r>
            <a:endParaRPr lang="en-US" sz="2400" dirty="0">
              <a:solidFill>
                <a:schemeClr val="tx1">
                  <a:lumMod val="85000"/>
                  <a:lumOff val="15000"/>
                </a:schemeClr>
              </a:solidFill>
              <a:effectLst/>
              <a:latin typeface="A3.AmpleBold-San" panose="020B0604020202020204" charset="0"/>
              <a:ea typeface="Calibri" panose="020F0502020204030204" pitchFamily="34" charset="0"/>
            </a:endParaRP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Chưa</a:t>
            </a:r>
            <a:r>
              <a:rPr lang="vi-VN" sz="1800" dirty="0">
                <a:solidFill>
                  <a:schemeClr val="tx1">
                    <a:lumMod val="85000"/>
                    <a:lumOff val="15000"/>
                  </a:schemeClr>
                </a:solidFill>
                <a:effectLst/>
                <a:latin typeface="A3.AmpleBold-San" panose="020B0604020202020204" charset="0"/>
                <a:ea typeface="Calibri" panose="020F0502020204030204" pitchFamily="34" charset="0"/>
              </a:rPr>
              <a:t> hoàn thành được hết tất cả các chức năng đặt ra</a:t>
            </a:r>
            <a:r>
              <a:rPr lang="en-US" sz="1800" dirty="0">
                <a:solidFill>
                  <a:schemeClr val="tx1">
                    <a:lumMod val="85000"/>
                    <a:lumOff val="15000"/>
                  </a:schemeClr>
                </a:solidFill>
                <a:effectLst/>
                <a:latin typeface="A3.AmpleBold-San" panose="020B0604020202020204" charset="0"/>
                <a:ea typeface="Calibri" panose="020F0502020204030204" pitchFamily="34" charset="0"/>
              </a:rPr>
              <a:t>.</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Thiết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kế</a:t>
            </a:r>
            <a:r>
              <a:rPr lang="en-US" sz="1800" dirty="0">
                <a:solidFill>
                  <a:schemeClr val="tx1">
                    <a:lumMod val="85000"/>
                    <a:lumOff val="15000"/>
                  </a:schemeClr>
                </a:solidFill>
                <a:effectLst/>
                <a:latin typeface="A3.AmpleBold-San" panose="020B0604020202020204" charset="0"/>
                <a:ea typeface="Calibri" panose="020F0502020204030204" pitchFamily="34" charset="0"/>
              </a:rPr>
              <a:t> frontend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chưa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được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đẹp</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thu</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hút</a:t>
            </a:r>
            <a:r>
              <a:rPr lang="en-US" sz="1800" dirty="0">
                <a:solidFill>
                  <a:schemeClr val="tx1">
                    <a:lumMod val="85000"/>
                    <a:lumOff val="15000"/>
                  </a:schemeClr>
                </a:solidFill>
                <a:effectLst/>
                <a:latin typeface="A3.AmpleBold-San" panose="020B0604020202020204" charset="0"/>
                <a:ea typeface="Calibri" panose="020F0502020204030204" pitchFamily="34" charset="0"/>
              </a:rPr>
              <a:t>.</a:t>
            </a:r>
          </a:p>
          <a:p>
            <a:endParaRPr lang="en-US" dirty="0">
              <a:solidFill>
                <a:schemeClr val="tx1">
                  <a:lumMod val="85000"/>
                  <a:lumOff val="15000"/>
                </a:schemeClr>
              </a:solidFill>
              <a:latin typeface="A3.AmpleBold-San" panose="020B0604020202020204" charset="0"/>
            </a:endParaRPr>
          </a:p>
        </p:txBody>
      </p:sp>
    </p:spTree>
    <p:extLst>
      <p:ext uri="{BB962C8B-B14F-4D97-AF65-F5344CB8AC3E}">
        <p14:creationId xmlns:p14="http://schemas.microsoft.com/office/powerpoint/2010/main" val="194818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87778"/>
            <a:ext cx="6821327"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Hướng</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phát</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triển</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tương</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lai</a:t>
            </a:r>
            <a:endParaRPr lang="en-US" sz="4400" dirty="0">
              <a:solidFill>
                <a:schemeClr val="tx2">
                  <a:lumMod val="75000"/>
                </a:schemeClr>
              </a:solidFill>
              <a:latin typeface="A3.AmpleBold-San" panose="02000000000000000000" pitchFamily="2" charset="0"/>
            </a:endParaRP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7" name="Rectangle 6">
            <a:extLst>
              <a:ext uri="{FF2B5EF4-FFF2-40B4-BE49-F238E27FC236}">
                <a16:creationId xmlns:a16="http://schemas.microsoft.com/office/drawing/2014/main" id="{13972CF7-3C0E-430D-BBF8-119ACBC1C677}"/>
              </a:ext>
            </a:extLst>
          </p:cNvPr>
          <p:cNvSpPr/>
          <p:nvPr/>
        </p:nvSpPr>
        <p:spPr>
          <a:xfrm>
            <a:off x="7749914" y="349135"/>
            <a:ext cx="4087409" cy="6305204"/>
          </a:xfrm>
          <a:prstGeom prst="rect">
            <a:avLst/>
          </a:prstGeom>
          <a:blipFill>
            <a:blip r:embed="rId3"/>
            <a:srcRect/>
            <a:stretch>
              <a:fillRect l="-42051" r="-42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E78BD2-A24C-4EC1-8792-E324391A0553}"/>
              </a:ext>
            </a:extLst>
          </p:cNvPr>
          <p:cNvSpPr/>
          <p:nvPr/>
        </p:nvSpPr>
        <p:spPr>
          <a:xfrm>
            <a:off x="7374551" y="187778"/>
            <a:ext cx="4817448" cy="6624503"/>
          </a:xfrm>
          <a:prstGeom prst="rect">
            <a:avLst/>
          </a:prstGeom>
          <a:solidFill>
            <a:schemeClr val="tx2">
              <a:lumMod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eb design free icon">
            <a:extLst>
              <a:ext uri="{FF2B5EF4-FFF2-40B4-BE49-F238E27FC236}">
                <a16:creationId xmlns:a16="http://schemas.microsoft.com/office/drawing/2014/main" id="{287E025B-0C4A-41B2-B80A-DB0E04CC5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64" y="1389611"/>
            <a:ext cx="954580" cy="954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rstanding free icon">
            <a:extLst>
              <a:ext uri="{FF2B5EF4-FFF2-40B4-BE49-F238E27FC236}">
                <a16:creationId xmlns:a16="http://schemas.microsoft.com/office/drawing/2014/main" id="{1FE007B0-CBD3-434C-84B3-A0F4EEC31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54" y="276480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sy to use free icon">
            <a:extLst>
              <a:ext uri="{FF2B5EF4-FFF2-40B4-BE49-F238E27FC236}">
                <a16:creationId xmlns:a16="http://schemas.microsoft.com/office/drawing/2014/main" id="{52B7224D-437D-4F43-A25A-23B91320EB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154" y="459317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994425-C785-4D54-863F-B88556564B47}"/>
              </a:ext>
            </a:extLst>
          </p:cNvPr>
          <p:cNvSpPr txBox="1"/>
          <p:nvPr/>
        </p:nvSpPr>
        <p:spPr>
          <a:xfrm>
            <a:off x="1742736" y="1389611"/>
            <a:ext cx="4676931" cy="5078313"/>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Hoàn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thiện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các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chức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năng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còn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lại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của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một</a:t>
            </a:r>
            <a:r>
              <a:rPr lang="en-US" sz="1800" dirty="0">
                <a:solidFill>
                  <a:schemeClr val="tx1">
                    <a:lumMod val="85000"/>
                    <a:lumOff val="15000"/>
                  </a:schemeClr>
                </a:solidFill>
                <a:effectLst/>
                <a:latin typeface="A3.AmpleBold-San" panose="020B0604020202020204" charset="0"/>
                <a:ea typeface="Calibri" panose="020F0502020204030204" pitchFamily="34" charset="0"/>
              </a:rPr>
              <a:t> website e-commerce</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Nâng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cấp</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lên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để</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tránh</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bị</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quá</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tải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mất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cắp</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thông</a:t>
            </a:r>
            <a:r>
              <a:rPr lang="en-US" sz="1800" dirty="0">
                <a:solidFill>
                  <a:schemeClr val="tx1">
                    <a:lumMod val="85000"/>
                    <a:lumOff val="15000"/>
                  </a:schemeClr>
                </a:solidFill>
                <a:effectLst/>
                <a:latin typeface="A3.AmpleBold-San" panose="020B0604020202020204" charset="0"/>
                <a:ea typeface="Calibri" panose="020F0502020204030204" pitchFamily="34" charset="0"/>
              </a:rPr>
              <a:t> tin</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Có</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thể</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ứng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dụng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thực</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tế</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luôn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cho</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gia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đình</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err="1">
                <a:solidFill>
                  <a:schemeClr val="tx1">
                    <a:lumMod val="85000"/>
                    <a:lumOff val="15000"/>
                  </a:schemeClr>
                </a:solidFill>
                <a:effectLst/>
                <a:latin typeface="A3.AmpleBold-San" panose="020B0604020202020204" charset="0"/>
                <a:ea typeface="Calibri" panose="020F0502020204030204" pitchFamily="34" charset="0"/>
              </a:rPr>
              <a:t>Hoàn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thiện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giao</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diện</a:t>
            </a:r>
            <a:r>
              <a:rPr lang="en-US" sz="1800" dirty="0">
                <a:solidFill>
                  <a:schemeClr val="tx1">
                    <a:lumMod val="85000"/>
                    <a:lumOff val="15000"/>
                  </a:schemeClr>
                </a:solidFill>
                <a:effectLst/>
                <a:latin typeface="A3.AmpleBold-San" panose="020B0604020202020204" charset="0"/>
                <a:ea typeface="Calibri" panose="020F0502020204030204" pitchFamily="34" charset="0"/>
              </a:rPr>
              <a:t> Frontend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thu</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hút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hơn</a:t>
            </a:r>
            <a:r>
              <a:rPr lang="en-US" sz="1800" dirty="0">
                <a:solidFill>
                  <a:schemeClr val="tx1">
                    <a:lumMod val="85000"/>
                    <a:lumOff val="15000"/>
                  </a:schemeClr>
                </a:solidFill>
                <a:effectLst/>
                <a:latin typeface="A3.AmpleBold-San" panose="020B0604020202020204" charset="0"/>
                <a:ea typeface="Calibri" panose="020F0502020204030204" pitchFamily="34" charset="0"/>
              </a:rPr>
              <a:t>.</a:t>
            </a:r>
          </a:p>
          <a:p>
            <a:pPr marL="342900" lvl="0" indent="-342900" algn="just">
              <a:lnSpc>
                <a:spcPct val="150000"/>
              </a:lnSpc>
              <a:spcBef>
                <a:spcPts val="600"/>
              </a:spcBef>
              <a:spcAft>
                <a:spcPts val="600"/>
              </a:spcAft>
              <a:buFont typeface="Wingdings" panose="05000000000000000000" pitchFamily="2" charset="2"/>
              <a:buChar char=""/>
              <a:tabLst>
                <a:tab pos="457200" algn="l"/>
              </a:tabLst>
            </a:pPr>
            <a:r>
              <a:rPr lang="en-US" sz="1800" dirty="0">
                <a:solidFill>
                  <a:schemeClr val="tx1">
                    <a:lumMod val="85000"/>
                    <a:lumOff val="15000"/>
                  </a:schemeClr>
                </a:solidFill>
                <a:effectLst/>
                <a:latin typeface="A3.AmpleBold-San" panose="020B0604020202020204" charset="0"/>
                <a:ea typeface="Calibri" panose="020F0502020204030204" pitchFamily="34" charset="0"/>
              </a:rPr>
              <a:t>Responsive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trên</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mọi</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thiết</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bị</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đưa</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vào</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sử</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dụng</a:t>
            </a:r>
            <a:r>
              <a:rPr lang="en-US" sz="1800" dirty="0">
                <a:solidFill>
                  <a:schemeClr val="tx1">
                    <a:lumMod val="85000"/>
                    <a:lumOff val="15000"/>
                  </a:schemeClr>
                </a:solidFill>
                <a:effectLst/>
                <a:latin typeface="A3.AmpleBold-San" panose="020B0604020202020204" charset="0"/>
                <a:ea typeface="Calibri" panose="020F0502020204030204" pitchFamily="34" charset="0"/>
              </a:rPr>
              <a:t> </a:t>
            </a:r>
            <a:r>
              <a:rPr lang="en-US" sz="1800" dirty="0" err="1">
                <a:solidFill>
                  <a:schemeClr val="tx1">
                    <a:lumMod val="85000"/>
                    <a:lumOff val="15000"/>
                  </a:schemeClr>
                </a:solidFill>
                <a:effectLst/>
                <a:latin typeface="A3.AmpleBold-San" panose="020B0604020202020204" charset="0"/>
                <a:ea typeface="Calibri" panose="020F0502020204030204" pitchFamily="34" charset="0"/>
              </a:rPr>
              <a:t>được</a:t>
            </a:r>
            <a:endParaRPr lang="en-US" sz="1800" dirty="0">
              <a:solidFill>
                <a:schemeClr val="tx1">
                  <a:lumMod val="85000"/>
                  <a:lumOff val="15000"/>
                </a:schemeClr>
              </a:solidFill>
              <a:effectLst/>
              <a:latin typeface="A3.AmpleBold-San" panose="020B0604020202020204" charset="0"/>
              <a:ea typeface="Calibri" panose="020F0502020204030204" pitchFamily="34" charset="0"/>
            </a:endParaRPr>
          </a:p>
          <a:p>
            <a:endParaRPr lang="en-US" dirty="0">
              <a:solidFill>
                <a:schemeClr val="tx1">
                  <a:lumMod val="85000"/>
                  <a:lumOff val="15000"/>
                </a:schemeClr>
              </a:solidFill>
              <a:latin typeface="A3.AmpleBold-San" panose="020B0604020202020204" charset="0"/>
            </a:endParaRPr>
          </a:p>
          <a:p>
            <a:endParaRPr lang="en-US" dirty="0"/>
          </a:p>
        </p:txBody>
      </p:sp>
    </p:spTree>
    <p:extLst>
      <p:ext uri="{BB962C8B-B14F-4D97-AF65-F5344CB8AC3E}">
        <p14:creationId xmlns:p14="http://schemas.microsoft.com/office/powerpoint/2010/main" val="249108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BDF213-5441-40F5-BAE0-195D86D3E137}"/>
              </a:ext>
            </a:extLst>
          </p:cNvPr>
          <p:cNvSpPr/>
          <p:nvPr/>
        </p:nvSpPr>
        <p:spPr>
          <a:xfrm>
            <a:off x="354105" y="0"/>
            <a:ext cx="11483789" cy="6858000"/>
          </a:xfrm>
          <a:prstGeom prst="rect">
            <a:avLst/>
          </a:prstGeom>
          <a:blipFill>
            <a:blip r:embed="rId3">
              <a:alphaModFix amt="99000"/>
            </a:blip>
            <a:srcRect/>
            <a:stretch>
              <a:fillRect t="-5822" b="-58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2D7831-940C-4A0A-AEDA-566C2A6BD936}"/>
              </a:ext>
            </a:extLst>
          </p:cNvPr>
          <p:cNvSpPr/>
          <p:nvPr/>
        </p:nvSpPr>
        <p:spPr>
          <a:xfrm>
            <a:off x="-23448" y="0"/>
            <a:ext cx="12192000" cy="6858000"/>
          </a:xfrm>
          <a:prstGeom prst="rect">
            <a:avLst/>
          </a:prstGeom>
          <a:solidFill>
            <a:schemeClr val="tx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DB01BF-E60C-433B-95D2-B01EFFC3CC50}"/>
              </a:ext>
            </a:extLst>
          </p:cNvPr>
          <p:cNvSpPr txBox="1"/>
          <p:nvPr/>
        </p:nvSpPr>
        <p:spPr>
          <a:xfrm>
            <a:off x="562706" y="2296778"/>
            <a:ext cx="4431324" cy="2862322"/>
          </a:xfrm>
          <a:prstGeom prst="rect">
            <a:avLst/>
          </a:prstGeom>
          <a:noFill/>
        </p:spPr>
        <p:txBody>
          <a:bodyPr wrap="square" rtlCol="0">
            <a:spAutoFit/>
          </a:bodyPr>
          <a:lstStyle/>
          <a:p>
            <a:r>
              <a:rPr lang="en-US" sz="6000" dirty="0">
                <a:solidFill>
                  <a:schemeClr val="bg1">
                    <a:lumMod val="85000"/>
                  </a:schemeClr>
                </a:solidFill>
                <a:latin typeface="A1.Headline-San" panose="00000700000000000000" pitchFamily="2" charset="0"/>
              </a:rPr>
              <a:t>Demo </a:t>
            </a:r>
            <a:r>
              <a:rPr lang="en-US" sz="6000" dirty="0" err="1">
                <a:solidFill>
                  <a:schemeClr val="bg1">
                    <a:lumMod val="85000"/>
                  </a:schemeClr>
                </a:solidFill>
                <a:latin typeface="A1.Headline-San" panose="00000700000000000000" pitchFamily="2" charset="0"/>
              </a:rPr>
              <a:t>chương</a:t>
            </a:r>
            <a:r>
              <a:rPr lang="en-US" sz="6000" dirty="0">
                <a:solidFill>
                  <a:schemeClr val="bg1">
                    <a:lumMod val="85000"/>
                  </a:schemeClr>
                </a:solidFill>
                <a:latin typeface="A1.Headline-San" panose="00000700000000000000" pitchFamily="2" charset="0"/>
              </a:rPr>
              <a:t> </a:t>
            </a:r>
            <a:r>
              <a:rPr lang="en-US" sz="6000" dirty="0" err="1">
                <a:solidFill>
                  <a:schemeClr val="bg1">
                    <a:lumMod val="85000"/>
                  </a:schemeClr>
                </a:solidFill>
                <a:latin typeface="A1.Headline-San" panose="00000700000000000000" pitchFamily="2" charset="0"/>
              </a:rPr>
              <a:t>trình</a:t>
            </a:r>
            <a:endParaRPr lang="en-US" sz="6000" dirty="0">
              <a:solidFill>
                <a:schemeClr val="bg1">
                  <a:lumMod val="85000"/>
                </a:schemeClr>
              </a:solidFill>
              <a:latin typeface="A1.Headline-San" panose="00000700000000000000" pitchFamily="2" charset="0"/>
            </a:endParaRPr>
          </a:p>
        </p:txBody>
      </p:sp>
      <p:sp>
        <p:nvSpPr>
          <p:cNvPr id="27" name="TextBox 26">
            <a:extLst>
              <a:ext uri="{FF2B5EF4-FFF2-40B4-BE49-F238E27FC236}">
                <a16:creationId xmlns:a16="http://schemas.microsoft.com/office/drawing/2014/main" id="{ABA927B4-4A13-426E-8ADD-ABE439EF333F}"/>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spTree>
    <p:extLst>
      <p:ext uri="{BB962C8B-B14F-4D97-AF65-F5344CB8AC3E}">
        <p14:creationId xmlns:p14="http://schemas.microsoft.com/office/powerpoint/2010/main" val="7953715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2B60FA-1290-4C6D-A089-9BE5739E5FE4}"/>
              </a:ext>
            </a:extLst>
          </p:cNvPr>
          <p:cNvSpPr/>
          <p:nvPr/>
        </p:nvSpPr>
        <p:spPr>
          <a:xfrm>
            <a:off x="0" y="0"/>
            <a:ext cx="12192000" cy="4192172"/>
          </a:xfrm>
          <a:prstGeom prst="rect">
            <a:avLst/>
          </a:prstGeom>
          <a:blipFill>
            <a:blip r:embed="rId2">
              <a:alphaModFix amt="73000"/>
            </a:blip>
            <a:srcRect/>
            <a:stretch>
              <a:fillRect t="-51884" b="-283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4AE1CB-4B6C-4C4D-A97A-C2FD3A5EF0B6}"/>
              </a:ext>
            </a:extLst>
          </p:cNvPr>
          <p:cNvSpPr txBox="1"/>
          <p:nvPr/>
        </p:nvSpPr>
        <p:spPr>
          <a:xfrm>
            <a:off x="1237956" y="4543865"/>
            <a:ext cx="10255349" cy="830997"/>
          </a:xfrm>
          <a:prstGeom prst="rect">
            <a:avLst/>
          </a:prstGeom>
          <a:noFill/>
        </p:spPr>
        <p:txBody>
          <a:bodyPr wrap="square" rtlCol="0">
            <a:spAutoFit/>
          </a:bodyPr>
          <a:lstStyle/>
          <a:p>
            <a:r>
              <a:rPr lang="en-US" sz="2400" dirty="0" err="1">
                <a:solidFill>
                  <a:schemeClr val="tx2">
                    <a:lumMod val="50000"/>
                  </a:schemeClr>
                </a:solidFill>
                <a:latin typeface="A2.Doanvandai-San" panose="02000503000000020004" pitchFamily="2" charset="0"/>
              </a:rPr>
              <a:t>Cảm</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ơn</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thầy</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cô</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và</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các</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bạn</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đã</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lắng</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nghe</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phần</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trình</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bày</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của</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em</a:t>
            </a:r>
            <a:r>
              <a:rPr lang="en-US" sz="2400" dirty="0">
                <a:solidFill>
                  <a:schemeClr val="tx2">
                    <a:lumMod val="50000"/>
                  </a:schemeClr>
                </a:solidFill>
                <a:latin typeface="A2.Doanvandai-San" panose="02000503000000020004" pitchFamily="2" charset="0"/>
              </a:rPr>
              <a:t>.</a:t>
            </a:r>
          </a:p>
          <a:p>
            <a:r>
              <a:rPr lang="en-US" sz="2400" dirty="0" err="1">
                <a:solidFill>
                  <a:schemeClr val="tx2">
                    <a:lumMod val="50000"/>
                  </a:schemeClr>
                </a:solidFill>
                <a:latin typeface="A2.Doanvandai-San" panose="02000503000000020004" pitchFamily="2" charset="0"/>
              </a:rPr>
              <a:t>Chúc</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mọi</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người</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một</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ngày</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vui</a:t>
            </a:r>
            <a:r>
              <a:rPr lang="en-US" sz="2400" dirty="0">
                <a:solidFill>
                  <a:schemeClr val="tx2">
                    <a:lumMod val="50000"/>
                  </a:schemeClr>
                </a:solidFill>
                <a:latin typeface="A2.Doanvandai-San" panose="02000503000000020004" pitchFamily="2" charset="0"/>
              </a:rPr>
              <a:t> </a:t>
            </a:r>
            <a:r>
              <a:rPr lang="en-US" sz="2400" dirty="0" err="1">
                <a:solidFill>
                  <a:schemeClr val="tx2">
                    <a:lumMod val="50000"/>
                  </a:schemeClr>
                </a:solidFill>
                <a:latin typeface="A2.Doanvandai-San" panose="02000503000000020004" pitchFamily="2" charset="0"/>
              </a:rPr>
              <a:t>vẻ</a:t>
            </a:r>
            <a:r>
              <a:rPr lang="en-US" sz="2400" dirty="0">
                <a:solidFill>
                  <a:schemeClr val="tx2">
                    <a:lumMod val="50000"/>
                  </a:schemeClr>
                </a:solidFill>
                <a:latin typeface="A2.Doanvandai-San" panose="02000503000000020004" pitchFamily="2" charset="0"/>
              </a:rPr>
              <a:t>.</a:t>
            </a:r>
          </a:p>
        </p:txBody>
      </p:sp>
    </p:spTree>
    <p:extLst>
      <p:ext uri="{BB962C8B-B14F-4D97-AF65-F5344CB8AC3E}">
        <p14:creationId xmlns:p14="http://schemas.microsoft.com/office/powerpoint/2010/main" val="33973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0391F-4275-4F7A-BB33-893011CA08DE}"/>
              </a:ext>
            </a:extLst>
          </p:cNvPr>
          <p:cNvSpPr/>
          <p:nvPr/>
        </p:nvSpPr>
        <p:spPr>
          <a:xfrm>
            <a:off x="0" y="0"/>
            <a:ext cx="5638800" cy="6858000"/>
          </a:xfrm>
          <a:prstGeom prst="rect">
            <a:avLst/>
          </a:prstGeom>
          <a:blipFill dpi="0" rotWithShape="1">
            <a:blip r:embed="rId2">
              <a:alphaModFix amt="64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A9BA91-96BF-40C6-A3B6-CDDB20C4AE7F}"/>
              </a:ext>
            </a:extLst>
          </p:cNvPr>
          <p:cNvSpPr/>
          <p:nvPr/>
        </p:nvSpPr>
        <p:spPr>
          <a:xfrm>
            <a:off x="374073" y="221671"/>
            <a:ext cx="4890654" cy="6414655"/>
          </a:xfrm>
          <a:prstGeom prst="rect">
            <a:avLst/>
          </a:prstGeom>
          <a:solidFill>
            <a:schemeClr val="bg2">
              <a:lumMod val="1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1D594A-92DB-4DDB-A402-35FB1F15D1A7}"/>
              </a:ext>
            </a:extLst>
          </p:cNvPr>
          <p:cNvSpPr/>
          <p:nvPr/>
        </p:nvSpPr>
        <p:spPr>
          <a:xfrm>
            <a:off x="554181" y="408707"/>
            <a:ext cx="4530437" cy="6040582"/>
          </a:xfrm>
          <a:prstGeom prst="rect">
            <a:avLst/>
          </a:prstGeom>
          <a:solidFill>
            <a:schemeClr val="tx2">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A1.Headline-San" panose="00000700000000000000" pitchFamily="2" charset="0"/>
              </a:rPr>
              <a:t>BỐ CỤC</a:t>
            </a:r>
          </a:p>
        </p:txBody>
      </p:sp>
      <p:sp>
        <p:nvSpPr>
          <p:cNvPr id="5" name="Rectangle 4">
            <a:extLst>
              <a:ext uri="{FF2B5EF4-FFF2-40B4-BE49-F238E27FC236}">
                <a16:creationId xmlns:a16="http://schemas.microsoft.com/office/drawing/2014/main" id="{6EA38618-866E-41E6-8A1E-4151182E6342}"/>
              </a:ext>
            </a:extLst>
          </p:cNvPr>
          <p:cNvSpPr/>
          <p:nvPr/>
        </p:nvSpPr>
        <p:spPr>
          <a:xfrm>
            <a:off x="1537855" y="3810000"/>
            <a:ext cx="241069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1AF171F-7099-40E7-B2C3-5E4325C4A491}"/>
              </a:ext>
            </a:extLst>
          </p:cNvPr>
          <p:cNvGrpSpPr/>
          <p:nvPr/>
        </p:nvGrpSpPr>
        <p:grpSpPr>
          <a:xfrm>
            <a:off x="6470074" y="1582625"/>
            <a:ext cx="5347853" cy="3806792"/>
            <a:chOff x="6470074" y="1582625"/>
            <a:chExt cx="5347853" cy="3806792"/>
          </a:xfrm>
        </p:grpSpPr>
        <p:sp>
          <p:nvSpPr>
            <p:cNvPr id="6" name="Oval 5">
              <a:extLst>
                <a:ext uri="{FF2B5EF4-FFF2-40B4-BE49-F238E27FC236}">
                  <a16:creationId xmlns:a16="http://schemas.microsoft.com/office/drawing/2014/main" id="{B1AA2551-B448-4FB6-A587-2142B95D4822}"/>
                </a:ext>
              </a:extLst>
            </p:cNvPr>
            <p:cNvSpPr/>
            <p:nvPr/>
          </p:nvSpPr>
          <p:spPr>
            <a:xfrm>
              <a:off x="6470074" y="1704110"/>
              <a:ext cx="526472" cy="526472"/>
            </a:xfrm>
            <a:prstGeom prst="ellipse">
              <a:avLst/>
            </a:prstGeom>
            <a:blipFill dpi="0" rotWithShape="1">
              <a:blip r:embed="rId2">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2">
                      <a:lumMod val="50000"/>
                    </a:schemeClr>
                  </a:solidFill>
                </a:rPr>
                <a:t>1</a:t>
              </a:r>
            </a:p>
          </p:txBody>
        </p:sp>
        <p:sp>
          <p:nvSpPr>
            <p:cNvPr id="7" name="Oval 6">
              <a:extLst>
                <a:ext uri="{FF2B5EF4-FFF2-40B4-BE49-F238E27FC236}">
                  <a16:creationId xmlns:a16="http://schemas.microsoft.com/office/drawing/2014/main" id="{CAF36FA4-0AD7-47A3-B0E9-A923F50229E0}"/>
                </a:ext>
              </a:extLst>
            </p:cNvPr>
            <p:cNvSpPr/>
            <p:nvPr/>
          </p:nvSpPr>
          <p:spPr>
            <a:xfrm>
              <a:off x="6470074" y="2757055"/>
              <a:ext cx="526472" cy="526472"/>
            </a:xfrm>
            <a:prstGeom prst="ellipse">
              <a:avLst/>
            </a:prstGeom>
            <a:blipFill dpi="0" rotWithShape="1">
              <a:blip r:embed="rId2">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solidFill>
                    <a:schemeClr val="tx2">
                      <a:lumMod val="50000"/>
                    </a:schemeClr>
                  </a:solidFill>
                </a:rPr>
                <a:t>2</a:t>
              </a:r>
            </a:p>
          </p:txBody>
        </p:sp>
        <p:sp>
          <p:nvSpPr>
            <p:cNvPr id="8" name="Oval 7">
              <a:extLst>
                <a:ext uri="{FF2B5EF4-FFF2-40B4-BE49-F238E27FC236}">
                  <a16:creationId xmlns:a16="http://schemas.microsoft.com/office/drawing/2014/main" id="{3343523E-9CCD-4EF9-BCA2-6462139412E7}"/>
                </a:ext>
              </a:extLst>
            </p:cNvPr>
            <p:cNvSpPr/>
            <p:nvPr/>
          </p:nvSpPr>
          <p:spPr>
            <a:xfrm>
              <a:off x="6470074" y="3810000"/>
              <a:ext cx="526472" cy="526472"/>
            </a:xfrm>
            <a:prstGeom prst="ellipse">
              <a:avLst/>
            </a:prstGeom>
            <a:blipFill dpi="0" rotWithShape="1">
              <a:blip r:embed="rId2">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2">
                      <a:lumMod val="50000"/>
                    </a:schemeClr>
                  </a:solidFill>
                </a:rPr>
                <a:t>3</a:t>
              </a:r>
            </a:p>
          </p:txBody>
        </p:sp>
        <p:sp>
          <p:nvSpPr>
            <p:cNvPr id="9" name="Oval 8">
              <a:extLst>
                <a:ext uri="{FF2B5EF4-FFF2-40B4-BE49-F238E27FC236}">
                  <a16:creationId xmlns:a16="http://schemas.microsoft.com/office/drawing/2014/main" id="{EBDC5165-EDC0-44BD-B34A-E1CE897C4119}"/>
                </a:ext>
              </a:extLst>
            </p:cNvPr>
            <p:cNvSpPr/>
            <p:nvPr/>
          </p:nvSpPr>
          <p:spPr>
            <a:xfrm>
              <a:off x="6470074" y="4862945"/>
              <a:ext cx="526472" cy="526472"/>
            </a:xfrm>
            <a:prstGeom prst="ellipse">
              <a:avLst/>
            </a:prstGeom>
            <a:blipFill dpi="0" rotWithShape="1">
              <a:blip r:embed="rId2">
                <a:alphaModFix amt="68000"/>
              </a:blip>
              <a:srcRect/>
              <a:stretch>
                <a:fillRect t="-11666" b="-11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solidFill>
                    <a:schemeClr val="tx2">
                      <a:lumMod val="50000"/>
                    </a:schemeClr>
                  </a:solidFill>
                </a:rPr>
                <a:t>4</a:t>
              </a:r>
            </a:p>
          </p:txBody>
        </p:sp>
        <p:sp>
          <p:nvSpPr>
            <p:cNvPr id="10" name="TextBox 9">
              <a:extLst>
                <a:ext uri="{FF2B5EF4-FFF2-40B4-BE49-F238E27FC236}">
                  <a16:creationId xmlns:a16="http://schemas.microsoft.com/office/drawing/2014/main" id="{E39A2D16-E410-41BA-B782-FE7CE1F54756}"/>
                </a:ext>
              </a:extLst>
            </p:cNvPr>
            <p:cNvSpPr txBox="1"/>
            <p:nvPr/>
          </p:nvSpPr>
          <p:spPr>
            <a:xfrm>
              <a:off x="7259783" y="1582625"/>
              <a:ext cx="3560618" cy="584775"/>
            </a:xfrm>
            <a:prstGeom prst="rect">
              <a:avLst/>
            </a:prstGeom>
            <a:noFill/>
          </p:spPr>
          <p:txBody>
            <a:bodyPr wrap="square" rtlCol="0">
              <a:spAutoFit/>
            </a:bodyPr>
            <a:lstStyle/>
            <a:p>
              <a:r>
                <a:rPr lang="en-US" sz="3200">
                  <a:solidFill>
                    <a:schemeClr val="bg2">
                      <a:lumMod val="25000"/>
                    </a:schemeClr>
                  </a:solidFill>
                  <a:latin typeface="A3.AmpleBold-San" panose="02000000000000000000" pitchFamily="2" charset="0"/>
                </a:rPr>
                <a:t>Tổng quan</a:t>
              </a:r>
            </a:p>
          </p:txBody>
        </p:sp>
        <p:sp>
          <p:nvSpPr>
            <p:cNvPr id="11" name="TextBox 10">
              <a:extLst>
                <a:ext uri="{FF2B5EF4-FFF2-40B4-BE49-F238E27FC236}">
                  <a16:creationId xmlns:a16="http://schemas.microsoft.com/office/drawing/2014/main" id="{BBA1BC43-0819-4778-ADF2-1A77AA366432}"/>
                </a:ext>
              </a:extLst>
            </p:cNvPr>
            <p:cNvSpPr txBox="1"/>
            <p:nvPr/>
          </p:nvSpPr>
          <p:spPr>
            <a:xfrm>
              <a:off x="7259783" y="2655746"/>
              <a:ext cx="4087091" cy="1077218"/>
            </a:xfrm>
            <a:prstGeom prst="rect">
              <a:avLst/>
            </a:prstGeom>
            <a:noFill/>
          </p:spPr>
          <p:txBody>
            <a:bodyPr wrap="square" rtlCol="0">
              <a:spAutoFit/>
            </a:bodyPr>
            <a:lstStyle/>
            <a:p>
              <a:r>
                <a:rPr lang="en-US" sz="3200">
                  <a:solidFill>
                    <a:schemeClr val="bg2">
                      <a:lumMod val="25000"/>
                    </a:schemeClr>
                  </a:solidFill>
                  <a:latin typeface="A3.AmpleBold-San" panose="02000000000000000000" pitchFamily="2" charset="0"/>
                </a:rPr>
                <a:t>Phân tích và thiết kế hệ thống</a:t>
              </a:r>
            </a:p>
          </p:txBody>
        </p:sp>
        <p:sp>
          <p:nvSpPr>
            <p:cNvPr id="12" name="TextBox 11">
              <a:extLst>
                <a:ext uri="{FF2B5EF4-FFF2-40B4-BE49-F238E27FC236}">
                  <a16:creationId xmlns:a16="http://schemas.microsoft.com/office/drawing/2014/main" id="{3470E173-A6B9-42A6-9C7A-0A78EC2BD47E}"/>
                </a:ext>
              </a:extLst>
            </p:cNvPr>
            <p:cNvSpPr txBox="1"/>
            <p:nvPr/>
          </p:nvSpPr>
          <p:spPr>
            <a:xfrm>
              <a:off x="7259782" y="3688515"/>
              <a:ext cx="4558145" cy="646331"/>
            </a:xfrm>
            <a:prstGeom prst="rect">
              <a:avLst/>
            </a:prstGeom>
            <a:noFill/>
          </p:spPr>
          <p:txBody>
            <a:bodyPr wrap="square" rtlCol="0">
              <a:spAutoFit/>
            </a:bodyPr>
            <a:lstStyle/>
            <a:p>
              <a:r>
                <a:rPr lang="en-US" sz="3600">
                  <a:solidFill>
                    <a:schemeClr val="bg2">
                      <a:lumMod val="25000"/>
                    </a:schemeClr>
                  </a:solidFill>
                  <a:latin typeface="A3.AmpleBold-San" panose="02000000000000000000" pitchFamily="2" charset="0"/>
                </a:rPr>
                <a:t>Cài đặt thử nghiệm</a:t>
              </a:r>
            </a:p>
          </p:txBody>
        </p:sp>
        <p:sp>
          <p:nvSpPr>
            <p:cNvPr id="13" name="TextBox 12">
              <a:extLst>
                <a:ext uri="{FF2B5EF4-FFF2-40B4-BE49-F238E27FC236}">
                  <a16:creationId xmlns:a16="http://schemas.microsoft.com/office/drawing/2014/main" id="{FA5153AE-572D-4494-B17E-5EE065CB559F}"/>
                </a:ext>
              </a:extLst>
            </p:cNvPr>
            <p:cNvSpPr txBox="1"/>
            <p:nvPr/>
          </p:nvSpPr>
          <p:spPr>
            <a:xfrm>
              <a:off x="7259783" y="4741460"/>
              <a:ext cx="3560618" cy="646331"/>
            </a:xfrm>
            <a:prstGeom prst="rect">
              <a:avLst/>
            </a:prstGeom>
            <a:noFill/>
          </p:spPr>
          <p:txBody>
            <a:bodyPr wrap="square" rtlCol="0">
              <a:spAutoFit/>
            </a:bodyPr>
            <a:lstStyle/>
            <a:p>
              <a:r>
                <a:rPr lang="en-US" sz="3600">
                  <a:solidFill>
                    <a:schemeClr val="bg2">
                      <a:lumMod val="25000"/>
                    </a:schemeClr>
                  </a:solidFill>
                  <a:latin typeface="A3.AmpleBold-San" panose="02000000000000000000" pitchFamily="2" charset="0"/>
                </a:rPr>
                <a:t>Kết luận</a:t>
              </a:r>
            </a:p>
          </p:txBody>
        </p:sp>
      </p:grpSp>
    </p:spTree>
    <p:extLst>
      <p:ext uri="{BB962C8B-B14F-4D97-AF65-F5344CB8AC3E}">
        <p14:creationId xmlns:p14="http://schemas.microsoft.com/office/powerpoint/2010/main" val="3244294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BDF213-5441-40F5-BAE0-195D86D3E137}"/>
              </a:ext>
            </a:extLst>
          </p:cNvPr>
          <p:cNvSpPr/>
          <p:nvPr/>
        </p:nvSpPr>
        <p:spPr>
          <a:xfrm>
            <a:off x="354105" y="0"/>
            <a:ext cx="11483789" cy="6858000"/>
          </a:xfrm>
          <a:prstGeom prst="rect">
            <a:avLst/>
          </a:prstGeom>
          <a:blipFill>
            <a:blip r:embed="rId3">
              <a:alphaModFix amt="99000"/>
            </a:blip>
            <a:srcRect/>
            <a:stretch>
              <a:fillRect t="-5822" b="-58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2D7831-940C-4A0A-AEDA-566C2A6BD936}"/>
              </a:ext>
            </a:extLst>
          </p:cNvPr>
          <p:cNvSpPr/>
          <p:nvPr/>
        </p:nvSpPr>
        <p:spPr>
          <a:xfrm>
            <a:off x="-23448" y="0"/>
            <a:ext cx="12192000" cy="6858000"/>
          </a:xfrm>
          <a:prstGeom prst="rect">
            <a:avLst/>
          </a:prstGeom>
          <a:solidFill>
            <a:schemeClr val="tx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DB01BF-E60C-433B-95D2-B01EFFC3CC50}"/>
              </a:ext>
            </a:extLst>
          </p:cNvPr>
          <p:cNvSpPr txBox="1"/>
          <p:nvPr/>
        </p:nvSpPr>
        <p:spPr>
          <a:xfrm>
            <a:off x="562706" y="2296778"/>
            <a:ext cx="4431324" cy="1938992"/>
          </a:xfrm>
          <a:prstGeom prst="rect">
            <a:avLst/>
          </a:prstGeom>
          <a:noFill/>
        </p:spPr>
        <p:txBody>
          <a:bodyPr wrap="square" rtlCol="0">
            <a:spAutoFit/>
          </a:bodyPr>
          <a:lstStyle/>
          <a:p>
            <a:r>
              <a:rPr lang="en-US" sz="6000" dirty="0" err="1">
                <a:solidFill>
                  <a:schemeClr val="bg1">
                    <a:lumMod val="85000"/>
                  </a:schemeClr>
                </a:solidFill>
                <a:latin typeface="A1.Headline-San" panose="00000700000000000000" pitchFamily="2" charset="0"/>
              </a:rPr>
              <a:t>Chương</a:t>
            </a:r>
            <a:r>
              <a:rPr lang="en-US" sz="6000" dirty="0">
                <a:solidFill>
                  <a:schemeClr val="bg1">
                    <a:lumMod val="85000"/>
                  </a:schemeClr>
                </a:solidFill>
                <a:latin typeface="A1.Headline-San" panose="00000700000000000000" pitchFamily="2" charset="0"/>
              </a:rPr>
              <a:t> 1</a:t>
            </a:r>
          </a:p>
          <a:p>
            <a:r>
              <a:rPr lang="en-US" sz="6000" dirty="0" err="1">
                <a:solidFill>
                  <a:schemeClr val="bg1">
                    <a:lumMod val="85000"/>
                  </a:schemeClr>
                </a:solidFill>
                <a:latin typeface="A1.Headline-San" panose="00000700000000000000" pitchFamily="2" charset="0"/>
              </a:rPr>
              <a:t>Tổng</a:t>
            </a:r>
            <a:r>
              <a:rPr lang="en-US" sz="6000" dirty="0">
                <a:solidFill>
                  <a:schemeClr val="bg1">
                    <a:lumMod val="85000"/>
                  </a:schemeClr>
                </a:solidFill>
                <a:latin typeface="A1.Headline-San" panose="00000700000000000000" pitchFamily="2" charset="0"/>
              </a:rPr>
              <a:t> </a:t>
            </a:r>
            <a:r>
              <a:rPr lang="en-US" sz="6000" dirty="0" err="1">
                <a:solidFill>
                  <a:schemeClr val="bg1">
                    <a:lumMod val="85000"/>
                  </a:schemeClr>
                </a:solidFill>
                <a:latin typeface="A1.Headline-San" panose="00000700000000000000" pitchFamily="2" charset="0"/>
              </a:rPr>
              <a:t>quan</a:t>
            </a:r>
            <a:endParaRPr lang="en-US" sz="6000" dirty="0">
              <a:solidFill>
                <a:schemeClr val="bg1">
                  <a:lumMod val="85000"/>
                </a:schemeClr>
              </a:solidFill>
              <a:latin typeface="A1.Headline-San" panose="00000700000000000000" pitchFamily="2" charset="0"/>
            </a:endParaRPr>
          </a:p>
        </p:txBody>
      </p:sp>
      <p:sp>
        <p:nvSpPr>
          <p:cNvPr id="17" name="Rectangle 16">
            <a:extLst>
              <a:ext uri="{FF2B5EF4-FFF2-40B4-BE49-F238E27FC236}">
                <a16:creationId xmlns:a16="http://schemas.microsoft.com/office/drawing/2014/main" id="{6DA820A9-0C8D-4170-96B8-13FB1BB0EB82}"/>
              </a:ext>
            </a:extLst>
          </p:cNvPr>
          <p:cNvSpPr/>
          <p:nvPr/>
        </p:nvSpPr>
        <p:spPr>
          <a:xfrm>
            <a:off x="5597177" y="6127388"/>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830F2BD-03D9-4331-8EE7-7E5F20ADD59C}"/>
              </a:ext>
            </a:extLst>
          </p:cNvPr>
          <p:cNvGrpSpPr/>
          <p:nvPr/>
        </p:nvGrpSpPr>
        <p:grpSpPr>
          <a:xfrm>
            <a:off x="5202631" y="0"/>
            <a:ext cx="902680" cy="6213893"/>
            <a:chOff x="5216766" y="-86505"/>
            <a:chExt cx="902680" cy="6213893"/>
          </a:xfrm>
        </p:grpSpPr>
        <p:sp>
          <p:nvSpPr>
            <p:cNvPr id="5" name="Oval 4">
              <a:extLst>
                <a:ext uri="{FF2B5EF4-FFF2-40B4-BE49-F238E27FC236}">
                  <a16:creationId xmlns:a16="http://schemas.microsoft.com/office/drawing/2014/main" id="{4AF38541-4871-48BB-B252-4678D9CDA325}"/>
                </a:ext>
              </a:extLst>
            </p:cNvPr>
            <p:cNvSpPr/>
            <p:nvPr/>
          </p:nvSpPr>
          <p:spPr>
            <a:xfrm>
              <a:off x="5310554" y="211016"/>
              <a:ext cx="808892" cy="80889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A0FD4CE-D96A-4F13-B0B4-B3A7866880D9}"/>
                </a:ext>
              </a:extLst>
            </p:cNvPr>
            <p:cNvSpPr/>
            <p:nvPr/>
          </p:nvSpPr>
          <p:spPr>
            <a:xfrm>
              <a:off x="5287107" y="1487886"/>
              <a:ext cx="808892" cy="80889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2323596-D252-4F37-905A-C6E05AAFBAB8}"/>
                </a:ext>
              </a:extLst>
            </p:cNvPr>
            <p:cNvSpPr/>
            <p:nvPr/>
          </p:nvSpPr>
          <p:spPr>
            <a:xfrm>
              <a:off x="5263660" y="2764756"/>
              <a:ext cx="808892" cy="80889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CAD1A62-D76D-4F4C-8ECF-CC03A1C73B1E}"/>
                </a:ext>
              </a:extLst>
            </p:cNvPr>
            <p:cNvSpPr/>
            <p:nvPr/>
          </p:nvSpPr>
          <p:spPr>
            <a:xfrm>
              <a:off x="5240213" y="4041626"/>
              <a:ext cx="808892" cy="80889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AE9AC62-9663-415C-8803-C784C39F2DB0}"/>
                </a:ext>
              </a:extLst>
            </p:cNvPr>
            <p:cNvSpPr/>
            <p:nvPr/>
          </p:nvSpPr>
          <p:spPr>
            <a:xfrm>
              <a:off x="5216766" y="5318496"/>
              <a:ext cx="808892" cy="80889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1EB064-CC7D-4EC3-9419-73127CEA3694}"/>
                </a:ext>
              </a:extLst>
            </p:cNvPr>
            <p:cNvSpPr/>
            <p:nvPr/>
          </p:nvSpPr>
          <p:spPr>
            <a:xfrm>
              <a:off x="5715000" y="1019908"/>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7004C4-033C-48FD-89B9-F7B163A4CE01}"/>
                </a:ext>
              </a:extLst>
            </p:cNvPr>
            <p:cNvSpPr/>
            <p:nvPr/>
          </p:nvSpPr>
          <p:spPr>
            <a:xfrm>
              <a:off x="5668106" y="2296778"/>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1ACFD7-0D7B-4C8B-812C-89A7AD24D961}"/>
                </a:ext>
              </a:extLst>
            </p:cNvPr>
            <p:cNvSpPr/>
            <p:nvPr/>
          </p:nvSpPr>
          <p:spPr>
            <a:xfrm>
              <a:off x="5621212" y="3573648"/>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82801C-65C4-42DE-A730-75F1F1A514E1}"/>
                </a:ext>
              </a:extLst>
            </p:cNvPr>
            <p:cNvSpPr/>
            <p:nvPr/>
          </p:nvSpPr>
          <p:spPr>
            <a:xfrm>
              <a:off x="5574318" y="4850518"/>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5EE048-597F-4FE8-B9B2-F517CD3D724C}"/>
                </a:ext>
              </a:extLst>
            </p:cNvPr>
            <p:cNvSpPr/>
            <p:nvPr/>
          </p:nvSpPr>
          <p:spPr>
            <a:xfrm>
              <a:off x="5692140" y="-86505"/>
              <a:ext cx="45719" cy="467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ptop free icon">
              <a:extLst>
                <a:ext uri="{FF2B5EF4-FFF2-40B4-BE49-F238E27FC236}">
                  <a16:creationId xmlns:a16="http://schemas.microsoft.com/office/drawing/2014/main" id="{B777BF58-3FF8-4397-9450-664F6DDC2209}"/>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424833" y="309399"/>
              <a:ext cx="626051" cy="626051"/>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1028" name="Picture 4" descr="385264279">
              <a:extLst>
                <a:ext uri="{FF2B5EF4-FFF2-40B4-BE49-F238E27FC236}">
                  <a16:creationId xmlns:a16="http://schemas.microsoft.com/office/drawing/2014/main" id="{BFD55930-8246-4A7D-9AE3-B935A5843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561" y="1624780"/>
              <a:ext cx="489157" cy="4891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w in stock free icon">
              <a:extLst>
                <a:ext uri="{FF2B5EF4-FFF2-40B4-BE49-F238E27FC236}">
                  <a16:creationId xmlns:a16="http://schemas.microsoft.com/office/drawing/2014/main" id="{5E1480A8-B83F-4EB1-B9B7-824DCFDD12F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5389974" y="289621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quest free icon">
              <a:extLst>
                <a:ext uri="{FF2B5EF4-FFF2-40B4-BE49-F238E27FC236}">
                  <a16:creationId xmlns:a16="http://schemas.microsoft.com/office/drawing/2014/main" id="{BF566F70-F074-4A3C-AEEB-1135F44C82C4}"/>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5389974" y="4164719"/>
              <a:ext cx="562705" cy="5627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lendar free icon">
              <a:extLst>
                <a:ext uri="{FF2B5EF4-FFF2-40B4-BE49-F238E27FC236}">
                  <a16:creationId xmlns:a16="http://schemas.microsoft.com/office/drawing/2014/main" id="{26E4B774-E36B-413D-8A73-F9292D32257D}"/>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5377385" y="5441466"/>
              <a:ext cx="517006" cy="5170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7B6285FE-2747-4860-972F-92A57E54BFC7}"/>
              </a:ext>
            </a:extLst>
          </p:cNvPr>
          <p:cNvGrpSpPr/>
          <p:nvPr/>
        </p:nvGrpSpPr>
        <p:grpSpPr>
          <a:xfrm>
            <a:off x="6304056" y="195533"/>
            <a:ext cx="4232912" cy="860147"/>
            <a:chOff x="6304056" y="195533"/>
            <a:chExt cx="4232912" cy="860147"/>
          </a:xfrm>
        </p:grpSpPr>
        <p:sp>
          <p:nvSpPr>
            <p:cNvPr id="20" name="TextBox 19">
              <a:extLst>
                <a:ext uri="{FF2B5EF4-FFF2-40B4-BE49-F238E27FC236}">
                  <a16:creationId xmlns:a16="http://schemas.microsoft.com/office/drawing/2014/main" id="{041970EE-40A1-4493-AFA1-A6B5799148EF}"/>
                </a:ext>
              </a:extLst>
            </p:cNvPr>
            <p:cNvSpPr txBox="1"/>
            <p:nvPr/>
          </p:nvSpPr>
          <p:spPr>
            <a:xfrm>
              <a:off x="6304056" y="195533"/>
              <a:ext cx="4232912" cy="523220"/>
            </a:xfrm>
            <a:prstGeom prst="rect">
              <a:avLst/>
            </a:prstGeom>
            <a:noFill/>
          </p:spPr>
          <p:txBody>
            <a:bodyPr wrap="square" rtlCol="0">
              <a:spAutoFit/>
            </a:bodyPr>
            <a:lstStyle/>
            <a:p>
              <a:r>
                <a:rPr lang="en-US" sz="2800">
                  <a:solidFill>
                    <a:schemeClr val="bg1">
                      <a:lumMod val="95000"/>
                    </a:schemeClr>
                  </a:solidFill>
                  <a:latin typeface="A2.Doanvandai-San" panose="02000503000000020004" pitchFamily="2" charset="0"/>
                </a:rPr>
                <a:t>Giới thiệu </a:t>
              </a:r>
            </a:p>
          </p:txBody>
        </p:sp>
        <p:sp>
          <p:nvSpPr>
            <p:cNvPr id="27" name="TextBox 26">
              <a:extLst>
                <a:ext uri="{FF2B5EF4-FFF2-40B4-BE49-F238E27FC236}">
                  <a16:creationId xmlns:a16="http://schemas.microsoft.com/office/drawing/2014/main" id="{ABA927B4-4A13-426E-8ADD-ABE439EF333F}"/>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grpSp>
      <p:grpSp>
        <p:nvGrpSpPr>
          <p:cNvPr id="37" name="Group 36">
            <a:extLst>
              <a:ext uri="{FF2B5EF4-FFF2-40B4-BE49-F238E27FC236}">
                <a16:creationId xmlns:a16="http://schemas.microsoft.com/office/drawing/2014/main" id="{A5E547B0-4735-4E87-AFE7-C0CEB57A32A3}"/>
              </a:ext>
            </a:extLst>
          </p:cNvPr>
          <p:cNvGrpSpPr/>
          <p:nvPr/>
        </p:nvGrpSpPr>
        <p:grpSpPr>
          <a:xfrm>
            <a:off x="6300136" y="1574391"/>
            <a:ext cx="4232912" cy="860147"/>
            <a:chOff x="6304056" y="195533"/>
            <a:chExt cx="4232912" cy="860147"/>
          </a:xfrm>
        </p:grpSpPr>
        <p:sp>
          <p:nvSpPr>
            <p:cNvPr id="38" name="TextBox 37">
              <a:extLst>
                <a:ext uri="{FF2B5EF4-FFF2-40B4-BE49-F238E27FC236}">
                  <a16:creationId xmlns:a16="http://schemas.microsoft.com/office/drawing/2014/main" id="{5260A51B-BC3F-4BBB-9BF2-0FB122405BAC}"/>
                </a:ext>
              </a:extLst>
            </p:cNvPr>
            <p:cNvSpPr txBox="1"/>
            <p:nvPr/>
          </p:nvSpPr>
          <p:spPr>
            <a:xfrm>
              <a:off x="6304056" y="195533"/>
              <a:ext cx="4232912" cy="523220"/>
            </a:xfrm>
            <a:prstGeom prst="rect">
              <a:avLst/>
            </a:prstGeom>
            <a:noFill/>
          </p:spPr>
          <p:txBody>
            <a:bodyPr wrap="square" rtlCol="0">
              <a:spAutoFit/>
            </a:bodyPr>
            <a:lstStyle/>
            <a:p>
              <a:r>
                <a:rPr lang="en-US" sz="2800">
                  <a:solidFill>
                    <a:schemeClr val="bg1">
                      <a:lumMod val="95000"/>
                    </a:schemeClr>
                  </a:solidFill>
                  <a:latin typeface="A2.Doanvandai-San" panose="02000503000000020004" pitchFamily="2" charset="0"/>
                </a:rPr>
                <a:t>Lý do chọn đề tài</a:t>
              </a:r>
            </a:p>
          </p:txBody>
        </p:sp>
        <p:sp>
          <p:nvSpPr>
            <p:cNvPr id="39" name="TextBox 38">
              <a:extLst>
                <a:ext uri="{FF2B5EF4-FFF2-40B4-BE49-F238E27FC236}">
                  <a16:creationId xmlns:a16="http://schemas.microsoft.com/office/drawing/2014/main" id="{818F2755-64BC-4F32-B3BF-16308C52B662}"/>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grpSp>
      <p:grpSp>
        <p:nvGrpSpPr>
          <p:cNvPr id="40" name="Group 39">
            <a:extLst>
              <a:ext uri="{FF2B5EF4-FFF2-40B4-BE49-F238E27FC236}">
                <a16:creationId xmlns:a16="http://schemas.microsoft.com/office/drawing/2014/main" id="{F2DC04B3-2C79-4C92-AA94-2DBD31CDFBEB}"/>
              </a:ext>
            </a:extLst>
          </p:cNvPr>
          <p:cNvGrpSpPr/>
          <p:nvPr/>
        </p:nvGrpSpPr>
        <p:grpSpPr>
          <a:xfrm>
            <a:off x="6300136" y="2867892"/>
            <a:ext cx="4232912" cy="860147"/>
            <a:chOff x="6304056" y="195533"/>
            <a:chExt cx="4232912" cy="860147"/>
          </a:xfrm>
        </p:grpSpPr>
        <p:sp>
          <p:nvSpPr>
            <p:cNvPr id="41" name="TextBox 40">
              <a:extLst>
                <a:ext uri="{FF2B5EF4-FFF2-40B4-BE49-F238E27FC236}">
                  <a16:creationId xmlns:a16="http://schemas.microsoft.com/office/drawing/2014/main" id="{5D75B5E3-9A1D-40B7-AF2E-CF28ABEC66F0}"/>
                </a:ext>
              </a:extLst>
            </p:cNvPr>
            <p:cNvSpPr txBox="1"/>
            <p:nvPr/>
          </p:nvSpPr>
          <p:spPr>
            <a:xfrm>
              <a:off x="6304056" y="195533"/>
              <a:ext cx="4232912" cy="523220"/>
            </a:xfrm>
            <a:prstGeom prst="rect">
              <a:avLst/>
            </a:prstGeom>
            <a:noFill/>
          </p:spPr>
          <p:txBody>
            <a:bodyPr wrap="square" rtlCol="0">
              <a:spAutoFit/>
            </a:bodyPr>
            <a:lstStyle/>
            <a:p>
              <a:r>
                <a:rPr lang="en-US" sz="2800">
                  <a:solidFill>
                    <a:schemeClr val="bg1">
                      <a:lumMod val="95000"/>
                    </a:schemeClr>
                  </a:solidFill>
                  <a:latin typeface="A2.Doanvandai-San" panose="02000503000000020004" pitchFamily="2" charset="0"/>
                </a:rPr>
                <a:t>Hiện trạng</a:t>
              </a:r>
            </a:p>
          </p:txBody>
        </p:sp>
        <p:sp>
          <p:nvSpPr>
            <p:cNvPr id="42" name="TextBox 41">
              <a:extLst>
                <a:ext uri="{FF2B5EF4-FFF2-40B4-BE49-F238E27FC236}">
                  <a16:creationId xmlns:a16="http://schemas.microsoft.com/office/drawing/2014/main" id="{C60A7F84-6D34-4EBB-B00F-08698A84F959}"/>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grpSp>
      <p:grpSp>
        <p:nvGrpSpPr>
          <p:cNvPr id="43" name="Group 42">
            <a:extLst>
              <a:ext uri="{FF2B5EF4-FFF2-40B4-BE49-F238E27FC236}">
                <a16:creationId xmlns:a16="http://schemas.microsoft.com/office/drawing/2014/main" id="{C10BDA33-58C6-44D9-9018-9D8BEB9B0FE8}"/>
              </a:ext>
            </a:extLst>
          </p:cNvPr>
          <p:cNvGrpSpPr/>
          <p:nvPr/>
        </p:nvGrpSpPr>
        <p:grpSpPr>
          <a:xfrm>
            <a:off x="6300136" y="4161393"/>
            <a:ext cx="4232912" cy="860147"/>
            <a:chOff x="6304056" y="195533"/>
            <a:chExt cx="4232912" cy="860147"/>
          </a:xfrm>
        </p:grpSpPr>
        <p:sp>
          <p:nvSpPr>
            <p:cNvPr id="44" name="TextBox 43">
              <a:extLst>
                <a:ext uri="{FF2B5EF4-FFF2-40B4-BE49-F238E27FC236}">
                  <a16:creationId xmlns:a16="http://schemas.microsoft.com/office/drawing/2014/main" id="{3AEA3277-669C-4C8E-9B12-6F6F4BB99349}"/>
                </a:ext>
              </a:extLst>
            </p:cNvPr>
            <p:cNvSpPr txBox="1"/>
            <p:nvPr/>
          </p:nvSpPr>
          <p:spPr>
            <a:xfrm>
              <a:off x="6304056" y="195533"/>
              <a:ext cx="4232912" cy="523220"/>
            </a:xfrm>
            <a:prstGeom prst="rect">
              <a:avLst/>
            </a:prstGeom>
            <a:noFill/>
          </p:spPr>
          <p:txBody>
            <a:bodyPr wrap="square" rtlCol="0">
              <a:spAutoFit/>
            </a:bodyPr>
            <a:lstStyle/>
            <a:p>
              <a:r>
                <a:rPr lang="en-US" sz="2800">
                  <a:solidFill>
                    <a:schemeClr val="bg1">
                      <a:lumMod val="95000"/>
                    </a:schemeClr>
                  </a:solidFill>
                  <a:latin typeface="A2.Doanvandai-San" panose="02000503000000020004" pitchFamily="2" charset="0"/>
                </a:rPr>
                <a:t>Yêu cầu</a:t>
              </a:r>
            </a:p>
          </p:txBody>
        </p:sp>
        <p:sp>
          <p:nvSpPr>
            <p:cNvPr id="45" name="TextBox 44">
              <a:extLst>
                <a:ext uri="{FF2B5EF4-FFF2-40B4-BE49-F238E27FC236}">
                  <a16:creationId xmlns:a16="http://schemas.microsoft.com/office/drawing/2014/main" id="{2CE9B188-4C46-4548-B843-AD449E04B453}"/>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grpSp>
      <p:grpSp>
        <p:nvGrpSpPr>
          <p:cNvPr id="46" name="Group 45">
            <a:extLst>
              <a:ext uri="{FF2B5EF4-FFF2-40B4-BE49-F238E27FC236}">
                <a16:creationId xmlns:a16="http://schemas.microsoft.com/office/drawing/2014/main" id="{76451A8A-83CB-4DC4-897B-3B846BB89AD1}"/>
              </a:ext>
            </a:extLst>
          </p:cNvPr>
          <p:cNvGrpSpPr/>
          <p:nvPr/>
        </p:nvGrpSpPr>
        <p:grpSpPr>
          <a:xfrm>
            <a:off x="6300136" y="5454894"/>
            <a:ext cx="4232912" cy="860147"/>
            <a:chOff x="6304056" y="195533"/>
            <a:chExt cx="4232912" cy="860147"/>
          </a:xfrm>
        </p:grpSpPr>
        <p:sp>
          <p:nvSpPr>
            <p:cNvPr id="47" name="TextBox 46">
              <a:extLst>
                <a:ext uri="{FF2B5EF4-FFF2-40B4-BE49-F238E27FC236}">
                  <a16:creationId xmlns:a16="http://schemas.microsoft.com/office/drawing/2014/main" id="{F3DFB0B8-E51D-4D44-AC17-EFA853602354}"/>
                </a:ext>
              </a:extLst>
            </p:cNvPr>
            <p:cNvSpPr txBox="1"/>
            <p:nvPr/>
          </p:nvSpPr>
          <p:spPr>
            <a:xfrm>
              <a:off x="6304056" y="195533"/>
              <a:ext cx="4232912" cy="523220"/>
            </a:xfrm>
            <a:prstGeom prst="rect">
              <a:avLst/>
            </a:prstGeom>
            <a:noFill/>
          </p:spPr>
          <p:txBody>
            <a:bodyPr wrap="square" rtlCol="0">
              <a:spAutoFit/>
            </a:bodyPr>
            <a:lstStyle/>
            <a:p>
              <a:r>
                <a:rPr lang="en-US" sz="2800">
                  <a:solidFill>
                    <a:schemeClr val="bg1">
                      <a:lumMod val="95000"/>
                    </a:schemeClr>
                  </a:solidFill>
                  <a:latin typeface="A2.Doanvandai-San" panose="02000503000000020004" pitchFamily="2" charset="0"/>
                </a:rPr>
                <a:t>Mục tiêu</a:t>
              </a:r>
            </a:p>
          </p:txBody>
        </p:sp>
        <p:sp>
          <p:nvSpPr>
            <p:cNvPr id="48" name="TextBox 47">
              <a:extLst>
                <a:ext uri="{FF2B5EF4-FFF2-40B4-BE49-F238E27FC236}">
                  <a16:creationId xmlns:a16="http://schemas.microsoft.com/office/drawing/2014/main" id="{D7E80E23-54BE-452E-BAD7-832753A1AF44}"/>
                </a:ext>
              </a:extLst>
            </p:cNvPr>
            <p:cNvSpPr txBox="1"/>
            <p:nvPr/>
          </p:nvSpPr>
          <p:spPr>
            <a:xfrm>
              <a:off x="6304056" y="655570"/>
              <a:ext cx="4232912" cy="400110"/>
            </a:xfrm>
            <a:prstGeom prst="rect">
              <a:avLst/>
            </a:prstGeom>
            <a:noFill/>
          </p:spPr>
          <p:txBody>
            <a:bodyPr wrap="square" rtlCol="0">
              <a:spAutoFit/>
            </a:bodyPr>
            <a:lstStyle/>
            <a:p>
              <a:endParaRPr lang="en-US" sz="2000" dirty="0">
                <a:solidFill>
                  <a:schemeClr val="bg1">
                    <a:lumMod val="95000"/>
                  </a:schemeClr>
                </a:solidFill>
                <a:latin typeface="A2.Doanvandai-San" panose="02000503000000020004" pitchFamily="2" charset="0"/>
              </a:endParaRPr>
            </a:p>
          </p:txBody>
        </p:sp>
      </p:grpSp>
    </p:spTree>
    <p:extLst>
      <p:ext uri="{BB962C8B-B14F-4D97-AF65-F5344CB8AC3E}">
        <p14:creationId xmlns:p14="http://schemas.microsoft.com/office/powerpoint/2010/main" val="201594865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3" y="187778"/>
            <a:ext cx="5247102"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Lý</a:t>
            </a:r>
            <a:r>
              <a:rPr lang="en-US" sz="4400" dirty="0">
                <a:solidFill>
                  <a:schemeClr val="tx2">
                    <a:lumMod val="75000"/>
                  </a:schemeClr>
                </a:solidFill>
                <a:latin typeface="A3.AmpleBold-San" panose="02000000000000000000" pitchFamily="2" charset="0"/>
              </a:rPr>
              <a:t> do </a:t>
            </a:r>
            <a:r>
              <a:rPr lang="en-US" sz="4400" dirty="0" err="1">
                <a:solidFill>
                  <a:schemeClr val="tx2">
                    <a:lumMod val="75000"/>
                  </a:schemeClr>
                </a:solidFill>
                <a:latin typeface="A3.AmpleBold-San" panose="02000000000000000000" pitchFamily="2" charset="0"/>
              </a:rPr>
              <a:t>chọn</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đề</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tài</a:t>
            </a:r>
            <a:endParaRPr lang="en-US" sz="4400" dirty="0">
              <a:solidFill>
                <a:schemeClr val="tx2">
                  <a:lumMod val="75000"/>
                </a:schemeClr>
              </a:solidFill>
              <a:latin typeface="A3.AmpleBold-San" panose="02000000000000000000" pitchFamily="2" charset="0"/>
            </a:endParaRP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7" name="Rectangle 6">
            <a:extLst>
              <a:ext uri="{FF2B5EF4-FFF2-40B4-BE49-F238E27FC236}">
                <a16:creationId xmlns:a16="http://schemas.microsoft.com/office/drawing/2014/main" id="{B010CFB9-4882-43E5-ABF0-943618A44704}"/>
              </a:ext>
            </a:extLst>
          </p:cNvPr>
          <p:cNvSpPr/>
          <p:nvPr/>
        </p:nvSpPr>
        <p:spPr>
          <a:xfrm>
            <a:off x="249382" y="1175509"/>
            <a:ext cx="5247102" cy="54947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908963-4D04-4030-B79A-209D021DFF78}"/>
              </a:ext>
            </a:extLst>
          </p:cNvPr>
          <p:cNvSpPr/>
          <p:nvPr/>
        </p:nvSpPr>
        <p:spPr>
          <a:xfrm>
            <a:off x="685799" y="1343608"/>
            <a:ext cx="4462365" cy="5150498"/>
          </a:xfrm>
          <a:prstGeom prst="rect">
            <a:avLst/>
          </a:prstGeom>
          <a:solidFill>
            <a:schemeClr val="bg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C3AFA77-59A0-4700-A68C-750D9F5E9CCA}"/>
              </a:ext>
            </a:extLst>
          </p:cNvPr>
          <p:cNvGrpSpPr/>
          <p:nvPr/>
        </p:nvGrpSpPr>
        <p:grpSpPr>
          <a:xfrm>
            <a:off x="5933517" y="1659492"/>
            <a:ext cx="762001" cy="3848102"/>
            <a:chOff x="5943600" y="1343608"/>
            <a:chExt cx="762001" cy="3848102"/>
          </a:xfrm>
        </p:grpSpPr>
        <p:pic>
          <p:nvPicPr>
            <p:cNvPr id="1028" name="Picture 4" descr="Hope free icon">
              <a:extLst>
                <a:ext uri="{FF2B5EF4-FFF2-40B4-BE49-F238E27FC236}">
                  <a16:creationId xmlns:a16="http://schemas.microsoft.com/office/drawing/2014/main" id="{054DAB3E-DEFE-41FE-8416-65832A3AB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436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d free icon">
              <a:extLst>
                <a:ext uri="{FF2B5EF4-FFF2-40B4-BE49-F238E27FC236}">
                  <a16:creationId xmlns:a16="http://schemas.microsoft.com/office/drawing/2014/main" id="{D435584A-AF2E-497E-989E-A34E5D170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780898"/>
              <a:ext cx="751918" cy="7519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rning free icon">
              <a:extLst>
                <a:ext uri="{FF2B5EF4-FFF2-40B4-BE49-F238E27FC236}">
                  <a16:creationId xmlns:a16="http://schemas.microsoft.com/office/drawing/2014/main" id="{18FDD48D-5491-4E70-B9BA-9B8D4066C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1" y="4429710"/>
              <a:ext cx="762000" cy="7620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4F2CAFA9-4830-4532-9136-83A76BCC50B5}"/>
              </a:ext>
            </a:extLst>
          </p:cNvPr>
          <p:cNvSpPr txBox="1"/>
          <p:nvPr/>
        </p:nvSpPr>
        <p:spPr>
          <a:xfrm>
            <a:off x="7165571" y="1659492"/>
            <a:ext cx="4340630" cy="954107"/>
          </a:xfrm>
          <a:prstGeom prst="rect">
            <a:avLst/>
          </a:prstGeom>
          <a:noFill/>
        </p:spPr>
        <p:txBody>
          <a:bodyPr wrap="square" rtlCol="0">
            <a:spAutoFit/>
          </a:bodyPr>
          <a:lstStyle/>
          <a:p>
            <a:r>
              <a:rPr lang="en-US" sz="2800" dirty="0" err="1">
                <a:solidFill>
                  <a:schemeClr val="tx1">
                    <a:lumMod val="85000"/>
                    <a:lumOff val="15000"/>
                  </a:schemeClr>
                </a:solidFill>
                <a:latin typeface="A3.AmpleBold-San" panose="020B0604020202020204" charset="0"/>
              </a:rPr>
              <a:t>Xây</a:t>
            </a:r>
            <a:r>
              <a:rPr lang="en-US" sz="2800" dirty="0">
                <a:solidFill>
                  <a:schemeClr val="tx1">
                    <a:lumMod val="85000"/>
                    <a:lumOff val="15000"/>
                  </a:schemeClr>
                </a:solidFill>
                <a:latin typeface="A3.AmpleBold-San" panose="020B0604020202020204" charset="0"/>
              </a:rPr>
              <a:t> </a:t>
            </a:r>
            <a:r>
              <a:rPr lang="en-US" sz="2800" dirty="0" err="1">
                <a:solidFill>
                  <a:schemeClr val="tx1">
                    <a:lumMod val="85000"/>
                    <a:lumOff val="15000"/>
                  </a:schemeClr>
                </a:solidFill>
                <a:latin typeface="A3.AmpleBold-San" panose="020B0604020202020204" charset="0"/>
              </a:rPr>
              <a:t>dựng</a:t>
            </a:r>
            <a:r>
              <a:rPr lang="en-US" sz="2800" dirty="0">
                <a:solidFill>
                  <a:schemeClr val="tx1">
                    <a:lumMod val="85000"/>
                    <a:lumOff val="15000"/>
                  </a:schemeClr>
                </a:solidFill>
                <a:latin typeface="A3.AmpleBold-San" panose="020B0604020202020204" charset="0"/>
              </a:rPr>
              <a:t> website </a:t>
            </a:r>
            <a:r>
              <a:rPr lang="en-US" sz="2800" dirty="0" err="1">
                <a:solidFill>
                  <a:schemeClr val="tx1">
                    <a:lumMod val="85000"/>
                    <a:lumOff val="15000"/>
                  </a:schemeClr>
                </a:solidFill>
                <a:latin typeface="A3.AmpleBold-San" panose="020B0604020202020204" charset="0"/>
              </a:rPr>
              <a:t>của</a:t>
            </a:r>
            <a:r>
              <a:rPr lang="en-US" sz="2800" dirty="0">
                <a:solidFill>
                  <a:schemeClr val="tx1">
                    <a:lumMod val="85000"/>
                    <a:lumOff val="15000"/>
                  </a:schemeClr>
                </a:solidFill>
                <a:latin typeface="A3.AmpleBold-San" panose="020B0604020202020204" charset="0"/>
              </a:rPr>
              <a:t> </a:t>
            </a:r>
            <a:r>
              <a:rPr lang="en-US" sz="2800" dirty="0" err="1">
                <a:solidFill>
                  <a:schemeClr val="tx1">
                    <a:lumMod val="85000"/>
                    <a:lumOff val="15000"/>
                  </a:schemeClr>
                </a:solidFill>
                <a:latin typeface="A3.AmpleBold-San" panose="020B0604020202020204" charset="0"/>
              </a:rPr>
              <a:t>riêng</a:t>
            </a:r>
            <a:r>
              <a:rPr lang="en-US" sz="2800" dirty="0">
                <a:solidFill>
                  <a:schemeClr val="tx1">
                    <a:lumMod val="85000"/>
                    <a:lumOff val="15000"/>
                  </a:schemeClr>
                </a:solidFill>
                <a:latin typeface="A3.AmpleBold-San" panose="020B0604020202020204" charset="0"/>
              </a:rPr>
              <a:t> </a:t>
            </a:r>
            <a:r>
              <a:rPr lang="en-US" sz="2800" dirty="0" err="1">
                <a:solidFill>
                  <a:schemeClr val="tx1">
                    <a:lumMod val="85000"/>
                    <a:lumOff val="15000"/>
                  </a:schemeClr>
                </a:solidFill>
                <a:latin typeface="A3.AmpleBold-San" panose="020B0604020202020204" charset="0"/>
              </a:rPr>
              <a:t>bản</a:t>
            </a:r>
            <a:r>
              <a:rPr lang="en-US" sz="2800" dirty="0">
                <a:solidFill>
                  <a:schemeClr val="tx1">
                    <a:lumMod val="85000"/>
                    <a:lumOff val="15000"/>
                  </a:schemeClr>
                </a:solidFill>
                <a:latin typeface="A3.AmpleBold-San" panose="020B0604020202020204" charset="0"/>
              </a:rPr>
              <a:t> </a:t>
            </a:r>
            <a:r>
              <a:rPr lang="en-US" sz="2800" dirty="0" err="1">
                <a:solidFill>
                  <a:schemeClr val="tx1">
                    <a:lumMod val="85000"/>
                    <a:lumOff val="15000"/>
                  </a:schemeClr>
                </a:solidFill>
                <a:latin typeface="A3.AmpleBold-San" panose="020B0604020202020204" charset="0"/>
              </a:rPr>
              <a:t>thân</a:t>
            </a:r>
            <a:r>
              <a:rPr lang="en-US" sz="2800" dirty="0">
                <a:solidFill>
                  <a:schemeClr val="tx1">
                    <a:lumMod val="85000"/>
                    <a:lumOff val="15000"/>
                  </a:schemeClr>
                </a:solidFill>
                <a:latin typeface="A3.AmpleBold-San" panose="020B0604020202020204" charset="0"/>
              </a:rPr>
              <a:t>.</a:t>
            </a:r>
            <a:endParaRPr lang="en-US" sz="2800" dirty="0"/>
          </a:p>
        </p:txBody>
      </p:sp>
      <p:sp>
        <p:nvSpPr>
          <p:cNvPr id="15" name="TextBox 14">
            <a:extLst>
              <a:ext uri="{FF2B5EF4-FFF2-40B4-BE49-F238E27FC236}">
                <a16:creationId xmlns:a16="http://schemas.microsoft.com/office/drawing/2014/main" id="{370EC187-90FD-40FD-9BCE-C73D27FBC321}"/>
              </a:ext>
            </a:extLst>
          </p:cNvPr>
          <p:cNvSpPr txBox="1"/>
          <p:nvPr/>
        </p:nvSpPr>
        <p:spPr>
          <a:xfrm>
            <a:off x="7122468" y="2964750"/>
            <a:ext cx="4340630" cy="1384995"/>
          </a:xfrm>
          <a:prstGeom prst="rect">
            <a:avLst/>
          </a:prstGeom>
          <a:noFill/>
        </p:spPr>
        <p:txBody>
          <a:bodyPr wrap="square" rtlCol="0">
            <a:spAutoFit/>
          </a:bodyPr>
          <a:lstStyle/>
          <a:p>
            <a:pPr lvl="0">
              <a:defRPr/>
            </a:pPr>
            <a:r>
              <a:rPr lang="en-US" sz="2800">
                <a:solidFill>
                  <a:schemeClr val="tx1">
                    <a:lumMod val="85000"/>
                    <a:lumOff val="15000"/>
                  </a:schemeClr>
                </a:solidFill>
                <a:latin typeface="A3.AmpleBold-San" panose="020B0604020202020204" charset="0"/>
              </a:rPr>
              <a:t>Tạo sự uy tín hơn trong việc bán hàng, tăng doanh thu.</a:t>
            </a:r>
          </a:p>
        </p:txBody>
      </p:sp>
      <p:sp>
        <p:nvSpPr>
          <p:cNvPr id="16" name="TextBox 15">
            <a:extLst>
              <a:ext uri="{FF2B5EF4-FFF2-40B4-BE49-F238E27FC236}">
                <a16:creationId xmlns:a16="http://schemas.microsoft.com/office/drawing/2014/main" id="{723043AA-3BCD-4B4A-8186-C8E2F6613771}"/>
              </a:ext>
            </a:extLst>
          </p:cNvPr>
          <p:cNvSpPr txBox="1"/>
          <p:nvPr/>
        </p:nvSpPr>
        <p:spPr>
          <a:xfrm>
            <a:off x="7122468" y="4864984"/>
            <a:ext cx="4340630" cy="523220"/>
          </a:xfrm>
          <a:prstGeom prst="rect">
            <a:avLst/>
          </a:prstGeom>
          <a:noFill/>
        </p:spPr>
        <p:txBody>
          <a:bodyPr wrap="square" rtlCol="0">
            <a:spAutoFit/>
          </a:bodyPr>
          <a:lstStyle/>
          <a:p>
            <a:r>
              <a:rPr lang="en-US" sz="2800">
                <a:solidFill>
                  <a:schemeClr val="tx1">
                    <a:lumMod val="85000"/>
                    <a:lumOff val="15000"/>
                  </a:schemeClr>
                </a:solidFill>
                <a:latin typeface="A3.AmpleBold-San" panose="020B0604020202020204" charset="0"/>
              </a:rPr>
              <a:t>Sự cần thiết</a:t>
            </a:r>
            <a:endParaRPr lang="en-US" sz="2800"/>
          </a:p>
        </p:txBody>
      </p:sp>
    </p:spTree>
    <p:extLst>
      <p:ext uri="{BB962C8B-B14F-4D97-AF65-F5344CB8AC3E}">
        <p14:creationId xmlns:p14="http://schemas.microsoft.com/office/powerpoint/2010/main" val="72834005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3" y="187778"/>
            <a:ext cx="3951514"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Mục</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tiêu</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đặt</a:t>
            </a:r>
            <a:r>
              <a:rPr lang="en-US" sz="4400" dirty="0">
                <a:solidFill>
                  <a:schemeClr val="tx2">
                    <a:lumMod val="75000"/>
                  </a:schemeClr>
                </a:solidFill>
                <a:latin typeface="A3.AmpleBold-San" panose="02000000000000000000" pitchFamily="2" charset="0"/>
              </a:rPr>
              <a:t> ra</a:t>
            </a: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3216729"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pic>
        <p:nvPicPr>
          <p:cNvPr id="2050" name="Picture 2" descr="Web design free icon">
            <a:extLst>
              <a:ext uri="{FF2B5EF4-FFF2-40B4-BE49-F238E27FC236}">
                <a16:creationId xmlns:a16="http://schemas.microsoft.com/office/drawing/2014/main" id="{287E025B-0C4A-41B2-B80A-DB0E04CC5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71" y="1786541"/>
            <a:ext cx="954580" cy="954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rstanding free icon">
            <a:extLst>
              <a:ext uri="{FF2B5EF4-FFF2-40B4-BE49-F238E27FC236}">
                <a16:creationId xmlns:a16="http://schemas.microsoft.com/office/drawing/2014/main" id="{1FE007B0-CBD3-434C-84B3-A0F4EEC31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041" y="477440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sy to use free icon">
            <a:extLst>
              <a:ext uri="{FF2B5EF4-FFF2-40B4-BE49-F238E27FC236}">
                <a16:creationId xmlns:a16="http://schemas.microsoft.com/office/drawing/2014/main" id="{52B7224D-437D-4F43-A25A-23B91320E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66" y="143708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5D76DEE-A3DD-4AF5-9D17-A5E43153FDEA}"/>
              </a:ext>
            </a:extLst>
          </p:cNvPr>
          <p:cNvSpPr txBox="1"/>
          <p:nvPr/>
        </p:nvSpPr>
        <p:spPr>
          <a:xfrm>
            <a:off x="701037" y="3093466"/>
            <a:ext cx="2007525" cy="3108543"/>
          </a:xfrm>
          <a:prstGeom prst="rect">
            <a:avLst/>
          </a:prstGeom>
          <a:noFill/>
        </p:spPr>
        <p:txBody>
          <a:bodyPr wrap="square" rtlCol="0">
            <a:spAutoFit/>
          </a:bodyPr>
          <a:lstStyle/>
          <a:p>
            <a:pPr lvl="0">
              <a:defRPr/>
            </a:pPr>
            <a:r>
              <a:rPr lang="en-US" sz="2800">
                <a:solidFill>
                  <a:schemeClr val="tx1">
                    <a:lumMod val="85000"/>
                    <a:lumOff val="15000"/>
                  </a:schemeClr>
                </a:solidFill>
                <a:latin typeface="A3.AmpleBold-San" panose="020B0604020202020204" charset="0"/>
              </a:rPr>
              <a:t>Thiết kế đủ các chức năng cở bản của một website E-commerce</a:t>
            </a:r>
          </a:p>
        </p:txBody>
      </p:sp>
      <p:sp>
        <p:nvSpPr>
          <p:cNvPr id="13" name="TextBox 12">
            <a:extLst>
              <a:ext uri="{FF2B5EF4-FFF2-40B4-BE49-F238E27FC236}">
                <a16:creationId xmlns:a16="http://schemas.microsoft.com/office/drawing/2014/main" id="{DB776F1E-E191-40C4-BAC0-3350B44D5145}"/>
              </a:ext>
            </a:extLst>
          </p:cNvPr>
          <p:cNvSpPr txBox="1"/>
          <p:nvPr/>
        </p:nvSpPr>
        <p:spPr>
          <a:xfrm>
            <a:off x="5112525" y="1970081"/>
            <a:ext cx="2007525" cy="2677656"/>
          </a:xfrm>
          <a:prstGeom prst="rect">
            <a:avLst/>
          </a:prstGeom>
          <a:noFill/>
        </p:spPr>
        <p:txBody>
          <a:bodyPr wrap="square" rtlCol="0">
            <a:spAutoFit/>
          </a:bodyPr>
          <a:lstStyle/>
          <a:p>
            <a:r>
              <a:rPr lang="en-US" sz="2800">
                <a:solidFill>
                  <a:schemeClr val="tx1">
                    <a:lumMod val="85000"/>
                    <a:lumOff val="15000"/>
                  </a:schemeClr>
                </a:solidFill>
                <a:latin typeface="A3.AmpleBold-San" panose="020B0604020202020204" charset="0"/>
              </a:rPr>
              <a:t>Nắm vững kiến thức PTTKHT, Html, Css,Jss.</a:t>
            </a:r>
          </a:p>
          <a:p>
            <a:endParaRPr lang="en-US" sz="2800"/>
          </a:p>
        </p:txBody>
      </p:sp>
      <p:sp>
        <p:nvSpPr>
          <p:cNvPr id="14" name="TextBox 13">
            <a:extLst>
              <a:ext uri="{FF2B5EF4-FFF2-40B4-BE49-F238E27FC236}">
                <a16:creationId xmlns:a16="http://schemas.microsoft.com/office/drawing/2014/main" id="{CF7E752F-C609-4C23-8562-CE4873792E61}"/>
              </a:ext>
            </a:extLst>
          </p:cNvPr>
          <p:cNvSpPr txBox="1"/>
          <p:nvPr/>
        </p:nvSpPr>
        <p:spPr>
          <a:xfrm>
            <a:off x="8821388" y="3131124"/>
            <a:ext cx="2007525" cy="2677656"/>
          </a:xfrm>
          <a:prstGeom prst="rect">
            <a:avLst/>
          </a:prstGeom>
          <a:noFill/>
        </p:spPr>
        <p:txBody>
          <a:bodyPr wrap="square" rtlCol="0">
            <a:spAutoFit/>
          </a:bodyPr>
          <a:lstStyle/>
          <a:p>
            <a:pPr lvl="0">
              <a:defRPr/>
            </a:pPr>
            <a:r>
              <a:rPr lang="en-US" sz="2800">
                <a:solidFill>
                  <a:schemeClr val="tx1">
                    <a:lumMod val="85000"/>
                    <a:lumOff val="15000"/>
                  </a:schemeClr>
                </a:solidFill>
                <a:latin typeface="A3.AmpleBold-San" panose="020B0604020202020204" charset="0"/>
              </a:rPr>
              <a:t>Sử dụng được công nghệ mới hiện nay ReactJs+NodeJs</a:t>
            </a:r>
          </a:p>
        </p:txBody>
      </p:sp>
      <p:sp>
        <p:nvSpPr>
          <p:cNvPr id="9" name="Rectangle 8">
            <a:extLst>
              <a:ext uri="{FF2B5EF4-FFF2-40B4-BE49-F238E27FC236}">
                <a16:creationId xmlns:a16="http://schemas.microsoft.com/office/drawing/2014/main" id="{C9325454-044C-400E-A6DE-7C7C66A7995A}"/>
              </a:ext>
            </a:extLst>
          </p:cNvPr>
          <p:cNvSpPr/>
          <p:nvPr/>
        </p:nvSpPr>
        <p:spPr>
          <a:xfrm>
            <a:off x="538843" y="2892829"/>
            <a:ext cx="2169719"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B64A8F-DCA0-41B1-8970-0286EF5689CB}"/>
              </a:ext>
            </a:extLst>
          </p:cNvPr>
          <p:cNvSpPr/>
          <p:nvPr/>
        </p:nvSpPr>
        <p:spPr>
          <a:xfrm>
            <a:off x="4730781" y="4424233"/>
            <a:ext cx="2169719"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D8FF7A-04FB-4351-A112-70310DD954DC}"/>
              </a:ext>
            </a:extLst>
          </p:cNvPr>
          <p:cNvSpPr/>
          <p:nvPr/>
        </p:nvSpPr>
        <p:spPr>
          <a:xfrm>
            <a:off x="8505503" y="2941106"/>
            <a:ext cx="2169719"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5DCF7E-9BB3-4E9F-BE0C-88D03FCD1061}"/>
              </a:ext>
            </a:extLst>
          </p:cNvPr>
          <p:cNvSpPr/>
          <p:nvPr/>
        </p:nvSpPr>
        <p:spPr>
          <a:xfrm>
            <a:off x="3695008" y="1786541"/>
            <a:ext cx="45719" cy="42070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E4348-E92D-4DBD-BAB6-7DB460249219}"/>
              </a:ext>
            </a:extLst>
          </p:cNvPr>
          <p:cNvSpPr/>
          <p:nvPr/>
        </p:nvSpPr>
        <p:spPr>
          <a:xfrm>
            <a:off x="7737962" y="1786541"/>
            <a:ext cx="45719" cy="42070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176551C-097A-4305-B687-C133F405EEDD}"/>
              </a:ext>
            </a:extLst>
          </p:cNvPr>
          <p:cNvSpPr txBox="1"/>
          <p:nvPr/>
        </p:nvSpPr>
        <p:spPr>
          <a:xfrm>
            <a:off x="594359" y="1940045"/>
            <a:ext cx="508561" cy="1107996"/>
          </a:xfrm>
          <a:prstGeom prst="rect">
            <a:avLst/>
          </a:prstGeom>
          <a:noFill/>
        </p:spPr>
        <p:txBody>
          <a:bodyPr wrap="square" rtlCol="0">
            <a:spAutoFit/>
          </a:bodyPr>
          <a:lstStyle/>
          <a:p>
            <a:r>
              <a:rPr lang="en-US" sz="6600">
                <a:solidFill>
                  <a:schemeClr val="bg1">
                    <a:lumMod val="50000"/>
                  </a:schemeClr>
                </a:solidFill>
                <a:latin typeface=".VnBahamasBH" panose="020BE200000000000000" pitchFamily="34" charset="0"/>
              </a:rPr>
              <a:t>1</a:t>
            </a:r>
          </a:p>
        </p:txBody>
      </p:sp>
      <p:sp>
        <p:nvSpPr>
          <p:cNvPr id="21" name="TextBox 20">
            <a:extLst>
              <a:ext uri="{FF2B5EF4-FFF2-40B4-BE49-F238E27FC236}">
                <a16:creationId xmlns:a16="http://schemas.microsoft.com/office/drawing/2014/main" id="{B609FDBF-7637-4C71-BEAB-932D3D980691}"/>
              </a:ext>
            </a:extLst>
          </p:cNvPr>
          <p:cNvSpPr txBox="1"/>
          <p:nvPr/>
        </p:nvSpPr>
        <p:spPr>
          <a:xfrm>
            <a:off x="4591684" y="4276009"/>
            <a:ext cx="508561" cy="1107996"/>
          </a:xfrm>
          <a:prstGeom prst="rect">
            <a:avLst/>
          </a:prstGeom>
          <a:noFill/>
        </p:spPr>
        <p:txBody>
          <a:bodyPr wrap="square" rtlCol="0">
            <a:spAutoFit/>
          </a:bodyPr>
          <a:lstStyle/>
          <a:p>
            <a:r>
              <a:rPr lang="en-US" sz="6600">
                <a:solidFill>
                  <a:schemeClr val="bg1">
                    <a:lumMod val="50000"/>
                  </a:schemeClr>
                </a:solidFill>
                <a:latin typeface=".VnBahamasBH" panose="020BE200000000000000" pitchFamily="34" charset="0"/>
              </a:rPr>
              <a:t>2</a:t>
            </a:r>
          </a:p>
        </p:txBody>
      </p:sp>
      <p:sp>
        <p:nvSpPr>
          <p:cNvPr id="22" name="TextBox 21">
            <a:extLst>
              <a:ext uri="{FF2B5EF4-FFF2-40B4-BE49-F238E27FC236}">
                <a16:creationId xmlns:a16="http://schemas.microsoft.com/office/drawing/2014/main" id="{FF7CD4AC-8A09-4705-AFB1-258AEE968C72}"/>
              </a:ext>
            </a:extLst>
          </p:cNvPr>
          <p:cNvSpPr txBox="1"/>
          <p:nvPr/>
        </p:nvSpPr>
        <p:spPr>
          <a:xfrm>
            <a:off x="8479135" y="2034287"/>
            <a:ext cx="508561" cy="1107996"/>
          </a:xfrm>
          <a:prstGeom prst="rect">
            <a:avLst/>
          </a:prstGeom>
          <a:noFill/>
        </p:spPr>
        <p:txBody>
          <a:bodyPr wrap="square" rtlCol="0">
            <a:spAutoFit/>
          </a:bodyPr>
          <a:lstStyle/>
          <a:p>
            <a:r>
              <a:rPr lang="en-US" sz="6600">
                <a:solidFill>
                  <a:schemeClr val="bg1">
                    <a:lumMod val="50000"/>
                  </a:schemeClr>
                </a:solidFill>
                <a:latin typeface=".VnBahamasBH" panose="020BE200000000000000" pitchFamily="34" charset="0"/>
              </a:rPr>
              <a:t>3</a:t>
            </a:r>
          </a:p>
        </p:txBody>
      </p:sp>
    </p:spTree>
    <p:extLst>
      <p:ext uri="{BB962C8B-B14F-4D97-AF65-F5344CB8AC3E}">
        <p14:creationId xmlns:p14="http://schemas.microsoft.com/office/powerpoint/2010/main" val="143795645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3852D-52A1-4D3F-AB32-77C63E8898B1}"/>
              </a:ext>
            </a:extLst>
          </p:cNvPr>
          <p:cNvSpPr/>
          <p:nvPr/>
        </p:nvSpPr>
        <p:spPr>
          <a:xfrm>
            <a:off x="0" y="0"/>
            <a:ext cx="6705600" cy="6858000"/>
          </a:xfrm>
          <a:prstGeom prst="rect">
            <a:avLst/>
          </a:prstGeom>
          <a:blipFill>
            <a:blip r:embed="rId3">
              <a:alphaModFix amt="54000"/>
            </a:blip>
            <a:stretch>
              <a:fillRect t="-5822" b="-58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FEA797-0F3F-4D31-9015-4B4278C32045}"/>
              </a:ext>
            </a:extLst>
          </p:cNvPr>
          <p:cNvSpPr/>
          <p:nvPr/>
        </p:nvSpPr>
        <p:spPr>
          <a:xfrm>
            <a:off x="130629" y="163286"/>
            <a:ext cx="6351814" cy="6417128"/>
          </a:xfrm>
          <a:prstGeom prst="rect">
            <a:avLst/>
          </a:prstGeom>
          <a:solidFill>
            <a:schemeClr val="tx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A040E5-1A4E-4B6E-958A-4AEC2C57E737}"/>
              </a:ext>
            </a:extLst>
          </p:cNvPr>
          <p:cNvSpPr/>
          <p:nvPr/>
        </p:nvSpPr>
        <p:spPr>
          <a:xfrm>
            <a:off x="508907" y="514350"/>
            <a:ext cx="5687786" cy="5682343"/>
          </a:xfrm>
          <a:prstGeom prst="rect">
            <a:avLst/>
          </a:prstGeom>
          <a:solidFill>
            <a:schemeClr val="tx2">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885900-2D26-4DE0-A80C-9779077F73C8}"/>
              </a:ext>
            </a:extLst>
          </p:cNvPr>
          <p:cNvSpPr txBox="1"/>
          <p:nvPr/>
        </p:nvSpPr>
        <p:spPr>
          <a:xfrm>
            <a:off x="832757" y="2237014"/>
            <a:ext cx="4865913" cy="1938992"/>
          </a:xfrm>
          <a:prstGeom prst="rect">
            <a:avLst/>
          </a:prstGeom>
          <a:noFill/>
        </p:spPr>
        <p:txBody>
          <a:bodyPr wrap="square" rtlCol="0">
            <a:spAutoFit/>
          </a:bodyPr>
          <a:lstStyle/>
          <a:p>
            <a:r>
              <a:rPr lang="en-US" sz="4000">
                <a:solidFill>
                  <a:schemeClr val="bg1">
                    <a:lumMod val="95000"/>
                  </a:schemeClr>
                </a:solidFill>
                <a:latin typeface="A1.Headline-San" panose="00000700000000000000" pitchFamily="2" charset="0"/>
              </a:rPr>
              <a:t>Chương 2</a:t>
            </a:r>
          </a:p>
          <a:p>
            <a:r>
              <a:rPr lang="en-US" sz="4000">
                <a:solidFill>
                  <a:schemeClr val="bg1">
                    <a:lumMod val="95000"/>
                  </a:schemeClr>
                </a:solidFill>
                <a:latin typeface="A1.Headline-San" panose="00000700000000000000" pitchFamily="2" charset="0"/>
              </a:rPr>
              <a:t>Phân tích và thiết kế hệ thống</a:t>
            </a:r>
          </a:p>
        </p:txBody>
      </p:sp>
      <p:sp>
        <p:nvSpPr>
          <p:cNvPr id="9" name="TextBox 8">
            <a:extLst>
              <a:ext uri="{FF2B5EF4-FFF2-40B4-BE49-F238E27FC236}">
                <a16:creationId xmlns:a16="http://schemas.microsoft.com/office/drawing/2014/main" id="{493B9B68-0410-4FD9-8B3B-33932E42397A}"/>
              </a:ext>
            </a:extLst>
          </p:cNvPr>
          <p:cNvSpPr txBox="1"/>
          <p:nvPr/>
        </p:nvSpPr>
        <p:spPr>
          <a:xfrm>
            <a:off x="7282543" y="514350"/>
            <a:ext cx="3951514" cy="769441"/>
          </a:xfrm>
          <a:prstGeom prst="rect">
            <a:avLst/>
          </a:prstGeom>
          <a:noFill/>
        </p:spPr>
        <p:txBody>
          <a:bodyPr wrap="square" rtlCol="0">
            <a:spAutoFit/>
          </a:bodyPr>
          <a:lstStyle/>
          <a:p>
            <a:r>
              <a:rPr lang="en-US" sz="4400">
                <a:solidFill>
                  <a:schemeClr val="tx2">
                    <a:lumMod val="75000"/>
                  </a:schemeClr>
                </a:solidFill>
                <a:latin typeface="A3.AmpleBold-San" panose="02000000000000000000" pitchFamily="2" charset="0"/>
              </a:rPr>
              <a:t>Tác nhân</a:t>
            </a:r>
          </a:p>
        </p:txBody>
      </p:sp>
      <p:sp>
        <p:nvSpPr>
          <p:cNvPr id="10" name="Rectangle 9">
            <a:extLst>
              <a:ext uri="{FF2B5EF4-FFF2-40B4-BE49-F238E27FC236}">
                <a16:creationId xmlns:a16="http://schemas.microsoft.com/office/drawing/2014/main" id="{4CD8E061-2E63-490E-8388-9FD3A2B973DE}"/>
              </a:ext>
            </a:extLst>
          </p:cNvPr>
          <p:cNvSpPr/>
          <p:nvPr/>
        </p:nvSpPr>
        <p:spPr>
          <a:xfrm>
            <a:off x="7429500" y="1238072"/>
            <a:ext cx="2383972"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1" name="TextBox 10">
            <a:extLst>
              <a:ext uri="{FF2B5EF4-FFF2-40B4-BE49-F238E27FC236}">
                <a16:creationId xmlns:a16="http://schemas.microsoft.com/office/drawing/2014/main" id="{CA0C1E9A-98ED-443D-B3F5-445F9ED7E9E4}"/>
              </a:ext>
            </a:extLst>
          </p:cNvPr>
          <p:cNvSpPr txBox="1"/>
          <p:nvPr/>
        </p:nvSpPr>
        <p:spPr>
          <a:xfrm>
            <a:off x="8567056" y="1634234"/>
            <a:ext cx="3575958" cy="461665"/>
          </a:xfrm>
          <a:prstGeom prst="rect">
            <a:avLst/>
          </a:prstGeom>
          <a:noFill/>
        </p:spPr>
        <p:txBody>
          <a:bodyPr wrap="square" rtlCol="0">
            <a:spAutoFit/>
          </a:bodyPr>
          <a:lstStyle/>
          <a:p>
            <a:r>
              <a:rPr lang="en-US" sz="2400">
                <a:solidFill>
                  <a:schemeClr val="tx2">
                    <a:lumMod val="50000"/>
                  </a:schemeClr>
                </a:solidFill>
              </a:rPr>
              <a:t>Quản trị viên</a:t>
            </a:r>
          </a:p>
        </p:txBody>
      </p:sp>
      <p:pic>
        <p:nvPicPr>
          <p:cNvPr id="2050" name="Picture 2" descr="Admin free icon">
            <a:extLst>
              <a:ext uri="{FF2B5EF4-FFF2-40B4-BE49-F238E27FC236}">
                <a16:creationId xmlns:a16="http://schemas.microsoft.com/office/drawing/2014/main" id="{79576C92-1E2D-4807-9436-433E237F3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543" y="1737572"/>
            <a:ext cx="996043" cy="996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tomer free icon">
            <a:extLst>
              <a:ext uri="{FF2B5EF4-FFF2-40B4-BE49-F238E27FC236}">
                <a16:creationId xmlns:a16="http://schemas.microsoft.com/office/drawing/2014/main" id="{E3FB2C59-6704-4ACF-9F40-3AC7EEF919A1}"/>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7214505" y="425165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3CE3ABF-E570-42FD-B38E-2047DCC5BBA8}"/>
              </a:ext>
            </a:extLst>
          </p:cNvPr>
          <p:cNvSpPr txBox="1"/>
          <p:nvPr/>
        </p:nvSpPr>
        <p:spPr>
          <a:xfrm>
            <a:off x="8616042" y="4375021"/>
            <a:ext cx="3575958" cy="461665"/>
          </a:xfrm>
          <a:prstGeom prst="rect">
            <a:avLst/>
          </a:prstGeom>
          <a:noFill/>
        </p:spPr>
        <p:txBody>
          <a:bodyPr wrap="square" rtlCol="0">
            <a:spAutoFit/>
          </a:bodyPr>
          <a:lstStyle/>
          <a:p>
            <a:r>
              <a:rPr lang="en-US" sz="2400">
                <a:solidFill>
                  <a:schemeClr val="tx2">
                    <a:lumMod val="50000"/>
                  </a:schemeClr>
                </a:solidFill>
              </a:rPr>
              <a:t>Khách hàng</a:t>
            </a:r>
          </a:p>
        </p:txBody>
      </p:sp>
      <p:sp>
        <p:nvSpPr>
          <p:cNvPr id="12" name="TextBox 11">
            <a:extLst>
              <a:ext uri="{FF2B5EF4-FFF2-40B4-BE49-F238E27FC236}">
                <a16:creationId xmlns:a16="http://schemas.microsoft.com/office/drawing/2014/main" id="{4C9A567C-9D8D-49E9-B3D5-C5D47237C5FB}"/>
              </a:ext>
            </a:extLst>
          </p:cNvPr>
          <p:cNvSpPr txBox="1"/>
          <p:nvPr/>
        </p:nvSpPr>
        <p:spPr>
          <a:xfrm>
            <a:off x="8616042" y="2482979"/>
            <a:ext cx="3067051" cy="923330"/>
          </a:xfrm>
          <a:prstGeom prst="rect">
            <a:avLst/>
          </a:prstGeom>
          <a:noFill/>
        </p:spPr>
        <p:txBody>
          <a:bodyPr wrap="square" rtlCol="0">
            <a:spAutoFit/>
          </a:bodyPr>
          <a:lstStyle/>
          <a:p>
            <a:r>
              <a:rPr lang="en-US" dirty="0" err="1">
                <a:solidFill>
                  <a:schemeClr val="tx2">
                    <a:lumMod val="50000"/>
                  </a:schemeClr>
                </a:solidFill>
              </a:rPr>
              <a:t>Là</a:t>
            </a:r>
            <a:r>
              <a:rPr lang="en-US" dirty="0">
                <a:solidFill>
                  <a:schemeClr val="tx2">
                    <a:lumMod val="50000"/>
                  </a:schemeClr>
                </a:solidFill>
              </a:rPr>
              <a:t> admin </a:t>
            </a:r>
            <a:r>
              <a:rPr lang="en-US" dirty="0" err="1">
                <a:solidFill>
                  <a:schemeClr val="tx2">
                    <a:lumMod val="50000"/>
                  </a:schemeClr>
                </a:solidFill>
              </a:rPr>
              <a:t>của</a:t>
            </a:r>
            <a:r>
              <a:rPr lang="en-US" dirty="0">
                <a:solidFill>
                  <a:schemeClr val="tx2">
                    <a:lumMod val="50000"/>
                  </a:schemeClr>
                </a:solidFill>
              </a:rPr>
              <a:t> </a:t>
            </a:r>
            <a:r>
              <a:rPr lang="en-US" dirty="0" err="1">
                <a:solidFill>
                  <a:schemeClr val="tx2">
                    <a:lumMod val="50000"/>
                  </a:schemeClr>
                </a:solidFill>
              </a:rPr>
              <a:t>hệ</a:t>
            </a:r>
            <a:r>
              <a:rPr lang="en-US" dirty="0">
                <a:solidFill>
                  <a:schemeClr val="tx2">
                    <a:lumMod val="50000"/>
                  </a:schemeClr>
                </a:solidFill>
              </a:rPr>
              <a:t> </a:t>
            </a:r>
            <a:r>
              <a:rPr lang="en-US" dirty="0" err="1">
                <a:solidFill>
                  <a:schemeClr val="tx2">
                    <a:lumMod val="50000"/>
                  </a:schemeClr>
                </a:solidFill>
              </a:rPr>
              <a:t>thống</a:t>
            </a:r>
            <a:r>
              <a:rPr lang="en-US" dirty="0">
                <a:solidFill>
                  <a:schemeClr val="tx2">
                    <a:lumMod val="50000"/>
                  </a:schemeClr>
                </a:solidFill>
              </a:rPr>
              <a:t>, </a:t>
            </a:r>
            <a:r>
              <a:rPr lang="en-US" dirty="0" err="1">
                <a:solidFill>
                  <a:schemeClr val="tx2">
                    <a:lumMod val="50000"/>
                  </a:schemeClr>
                </a:solidFill>
              </a:rPr>
              <a:t>điều</a:t>
            </a:r>
            <a:r>
              <a:rPr lang="en-US" dirty="0">
                <a:solidFill>
                  <a:schemeClr val="tx2">
                    <a:lumMod val="50000"/>
                  </a:schemeClr>
                </a:solidFill>
              </a:rPr>
              <a:t> </a:t>
            </a:r>
            <a:r>
              <a:rPr lang="en-US" dirty="0" err="1">
                <a:solidFill>
                  <a:schemeClr val="tx2">
                    <a:lumMod val="50000"/>
                  </a:schemeClr>
                </a:solidFill>
              </a:rPr>
              <a:t>khiển</a:t>
            </a:r>
            <a:r>
              <a:rPr lang="en-US" dirty="0">
                <a:solidFill>
                  <a:schemeClr val="tx2">
                    <a:lumMod val="50000"/>
                  </a:schemeClr>
                </a:solidFill>
              </a:rPr>
              <a:t> </a:t>
            </a:r>
            <a:r>
              <a:rPr lang="en-US" dirty="0" err="1">
                <a:solidFill>
                  <a:schemeClr val="tx2">
                    <a:lumMod val="50000"/>
                  </a:schemeClr>
                </a:solidFill>
              </a:rPr>
              <a:t>hệ</a:t>
            </a:r>
            <a:r>
              <a:rPr lang="en-US" dirty="0">
                <a:solidFill>
                  <a:schemeClr val="tx2">
                    <a:lumMod val="50000"/>
                  </a:schemeClr>
                </a:solidFill>
              </a:rPr>
              <a:t> </a:t>
            </a:r>
            <a:r>
              <a:rPr lang="en-US" dirty="0" err="1">
                <a:solidFill>
                  <a:schemeClr val="tx2">
                    <a:lumMod val="50000"/>
                  </a:schemeClr>
                </a:solidFill>
              </a:rPr>
              <a:t>thống</a:t>
            </a:r>
            <a:r>
              <a:rPr lang="en-US" dirty="0">
                <a:solidFill>
                  <a:schemeClr val="tx2">
                    <a:lumMod val="50000"/>
                  </a:schemeClr>
                </a:solidFill>
              </a:rPr>
              <a:t> </a:t>
            </a:r>
            <a:r>
              <a:rPr lang="en-US" dirty="0" err="1">
                <a:solidFill>
                  <a:schemeClr val="tx2">
                    <a:lumMod val="50000"/>
                  </a:schemeClr>
                </a:solidFill>
              </a:rPr>
              <a:t>và</a:t>
            </a:r>
            <a:r>
              <a:rPr lang="en-US" dirty="0">
                <a:solidFill>
                  <a:schemeClr val="tx2">
                    <a:lumMod val="50000"/>
                  </a:schemeClr>
                </a:solidFill>
              </a:rPr>
              <a:t> </a:t>
            </a:r>
            <a:r>
              <a:rPr lang="en-US" dirty="0" err="1">
                <a:solidFill>
                  <a:schemeClr val="tx2">
                    <a:lumMod val="50000"/>
                  </a:schemeClr>
                </a:solidFill>
              </a:rPr>
              <a:t>thực</a:t>
            </a:r>
            <a:r>
              <a:rPr lang="en-US" dirty="0">
                <a:solidFill>
                  <a:schemeClr val="tx2">
                    <a:lumMod val="50000"/>
                  </a:schemeClr>
                </a:solidFill>
              </a:rPr>
              <a:t> </a:t>
            </a:r>
            <a:r>
              <a:rPr lang="en-US" dirty="0" err="1">
                <a:solidFill>
                  <a:schemeClr val="tx2">
                    <a:lumMod val="50000"/>
                  </a:schemeClr>
                </a:solidFill>
              </a:rPr>
              <a:t>hiện</a:t>
            </a:r>
            <a:r>
              <a:rPr lang="en-US" dirty="0">
                <a:solidFill>
                  <a:schemeClr val="tx2">
                    <a:lumMod val="50000"/>
                  </a:schemeClr>
                </a:solidFill>
              </a:rPr>
              <a:t> </a:t>
            </a:r>
            <a:r>
              <a:rPr lang="en-US" dirty="0" err="1">
                <a:solidFill>
                  <a:schemeClr val="tx2">
                    <a:lumMod val="50000"/>
                  </a:schemeClr>
                </a:solidFill>
              </a:rPr>
              <a:t>các</a:t>
            </a:r>
            <a:r>
              <a:rPr lang="en-US" dirty="0">
                <a:solidFill>
                  <a:schemeClr val="tx2">
                    <a:lumMod val="50000"/>
                  </a:schemeClr>
                </a:solidFill>
              </a:rPr>
              <a:t> </a:t>
            </a:r>
            <a:r>
              <a:rPr lang="en-US" dirty="0" err="1">
                <a:solidFill>
                  <a:schemeClr val="tx2">
                    <a:lumMod val="50000"/>
                  </a:schemeClr>
                </a:solidFill>
              </a:rPr>
              <a:t>thao</a:t>
            </a:r>
            <a:r>
              <a:rPr lang="en-US" dirty="0">
                <a:solidFill>
                  <a:schemeClr val="tx2">
                    <a:lumMod val="50000"/>
                  </a:schemeClr>
                </a:solidFill>
              </a:rPr>
              <a:t> </a:t>
            </a:r>
            <a:r>
              <a:rPr lang="en-US" dirty="0" err="1">
                <a:solidFill>
                  <a:schemeClr val="tx2">
                    <a:lumMod val="50000"/>
                  </a:schemeClr>
                </a:solidFill>
              </a:rPr>
              <a:t>tác</a:t>
            </a:r>
            <a:r>
              <a:rPr lang="en-US" dirty="0">
                <a:solidFill>
                  <a:schemeClr val="tx2">
                    <a:lumMod val="50000"/>
                  </a:schemeClr>
                </a:solidFill>
              </a:rPr>
              <a:t> </a:t>
            </a:r>
            <a:r>
              <a:rPr lang="en-US" dirty="0" err="1">
                <a:solidFill>
                  <a:schemeClr val="tx2">
                    <a:lumMod val="50000"/>
                  </a:schemeClr>
                </a:solidFill>
              </a:rPr>
              <a:t>quản</a:t>
            </a:r>
            <a:r>
              <a:rPr lang="en-US" dirty="0">
                <a:solidFill>
                  <a:schemeClr val="tx2">
                    <a:lumMod val="50000"/>
                  </a:schemeClr>
                </a:solidFill>
              </a:rPr>
              <a:t> </a:t>
            </a:r>
            <a:r>
              <a:rPr lang="en-US" dirty="0" err="1">
                <a:solidFill>
                  <a:schemeClr val="tx2">
                    <a:lumMod val="50000"/>
                  </a:schemeClr>
                </a:solidFill>
              </a:rPr>
              <a:t>trị</a:t>
            </a:r>
            <a:endParaRPr lang="en-US" dirty="0">
              <a:solidFill>
                <a:schemeClr val="tx2">
                  <a:lumMod val="50000"/>
                </a:schemeClr>
              </a:solidFill>
            </a:endParaRPr>
          </a:p>
        </p:txBody>
      </p:sp>
      <p:sp>
        <p:nvSpPr>
          <p:cNvPr id="16" name="TextBox 15">
            <a:extLst>
              <a:ext uri="{FF2B5EF4-FFF2-40B4-BE49-F238E27FC236}">
                <a16:creationId xmlns:a16="http://schemas.microsoft.com/office/drawing/2014/main" id="{F91062C7-4D0C-45A6-8406-76E1008C37C9}"/>
              </a:ext>
            </a:extLst>
          </p:cNvPr>
          <p:cNvSpPr txBox="1"/>
          <p:nvPr/>
        </p:nvSpPr>
        <p:spPr>
          <a:xfrm>
            <a:off x="8616042" y="4946767"/>
            <a:ext cx="3067051" cy="923330"/>
          </a:xfrm>
          <a:prstGeom prst="rect">
            <a:avLst/>
          </a:prstGeom>
          <a:noFill/>
        </p:spPr>
        <p:txBody>
          <a:bodyPr wrap="square" rtlCol="0">
            <a:spAutoFit/>
          </a:bodyPr>
          <a:lstStyle/>
          <a:p>
            <a:r>
              <a:rPr lang="en-US" dirty="0" err="1">
                <a:solidFill>
                  <a:schemeClr val="tx2">
                    <a:lumMod val="50000"/>
                  </a:schemeClr>
                </a:solidFill>
              </a:rPr>
              <a:t>Là</a:t>
            </a:r>
            <a:r>
              <a:rPr lang="en-US" dirty="0">
                <a:solidFill>
                  <a:schemeClr val="tx2">
                    <a:lumMod val="50000"/>
                  </a:schemeClr>
                </a:solidFill>
              </a:rPr>
              <a:t> </a:t>
            </a:r>
            <a:r>
              <a:rPr lang="en-US" dirty="0" err="1">
                <a:solidFill>
                  <a:schemeClr val="tx2">
                    <a:lumMod val="50000"/>
                  </a:schemeClr>
                </a:solidFill>
              </a:rPr>
              <a:t>người</a:t>
            </a:r>
            <a:r>
              <a:rPr lang="en-US" dirty="0">
                <a:solidFill>
                  <a:schemeClr val="tx2">
                    <a:lumMod val="50000"/>
                  </a:schemeClr>
                </a:solidFill>
              </a:rPr>
              <a:t> </a:t>
            </a:r>
            <a:r>
              <a:rPr lang="en-US" dirty="0" err="1">
                <a:solidFill>
                  <a:schemeClr val="tx2">
                    <a:lumMod val="50000"/>
                  </a:schemeClr>
                </a:solidFill>
              </a:rPr>
              <a:t>mua</a:t>
            </a:r>
            <a:r>
              <a:rPr lang="en-US" dirty="0">
                <a:solidFill>
                  <a:schemeClr val="tx2">
                    <a:lumMod val="50000"/>
                  </a:schemeClr>
                </a:solidFill>
              </a:rPr>
              <a:t> </a:t>
            </a:r>
            <a:r>
              <a:rPr lang="en-US" dirty="0" err="1">
                <a:solidFill>
                  <a:schemeClr val="tx2">
                    <a:lumMod val="50000"/>
                  </a:schemeClr>
                </a:solidFill>
              </a:rPr>
              <a:t>hàng</a:t>
            </a:r>
            <a:r>
              <a:rPr lang="en-US" dirty="0">
                <a:solidFill>
                  <a:schemeClr val="tx2">
                    <a:lumMod val="50000"/>
                  </a:schemeClr>
                </a:solidFill>
              </a:rPr>
              <a:t> online. </a:t>
            </a:r>
            <a:r>
              <a:rPr lang="en-US" dirty="0" err="1">
                <a:solidFill>
                  <a:schemeClr val="tx2">
                    <a:lumMod val="50000"/>
                  </a:schemeClr>
                </a:solidFill>
              </a:rPr>
              <a:t>Để</a:t>
            </a:r>
            <a:r>
              <a:rPr lang="en-US" dirty="0">
                <a:solidFill>
                  <a:schemeClr val="tx2">
                    <a:lumMod val="50000"/>
                  </a:schemeClr>
                </a:solidFill>
              </a:rPr>
              <a:t> </a:t>
            </a:r>
            <a:r>
              <a:rPr lang="en-US" dirty="0" err="1">
                <a:solidFill>
                  <a:schemeClr val="tx2">
                    <a:lumMod val="50000"/>
                  </a:schemeClr>
                </a:solidFill>
              </a:rPr>
              <a:t>mua</a:t>
            </a:r>
            <a:r>
              <a:rPr lang="en-US" dirty="0">
                <a:solidFill>
                  <a:schemeClr val="tx2">
                    <a:lumMod val="50000"/>
                  </a:schemeClr>
                </a:solidFill>
              </a:rPr>
              <a:t> </a:t>
            </a:r>
            <a:r>
              <a:rPr lang="en-US" dirty="0" err="1">
                <a:solidFill>
                  <a:schemeClr val="tx2">
                    <a:lumMod val="50000"/>
                  </a:schemeClr>
                </a:solidFill>
              </a:rPr>
              <a:t>hàng</a:t>
            </a:r>
            <a:r>
              <a:rPr lang="en-US" dirty="0">
                <a:solidFill>
                  <a:schemeClr val="tx2">
                    <a:lumMod val="50000"/>
                  </a:schemeClr>
                </a:solidFill>
              </a:rPr>
              <a:t> </a:t>
            </a:r>
            <a:r>
              <a:rPr lang="en-US" dirty="0" err="1">
                <a:solidFill>
                  <a:schemeClr val="tx2">
                    <a:lumMod val="50000"/>
                  </a:schemeClr>
                </a:solidFill>
              </a:rPr>
              <a:t>thì</a:t>
            </a:r>
            <a:r>
              <a:rPr lang="en-US" dirty="0">
                <a:solidFill>
                  <a:schemeClr val="tx2">
                    <a:lumMod val="50000"/>
                  </a:schemeClr>
                </a:solidFill>
              </a:rPr>
              <a:t> </a:t>
            </a:r>
            <a:r>
              <a:rPr lang="en-US" dirty="0" err="1">
                <a:solidFill>
                  <a:schemeClr val="tx2">
                    <a:lumMod val="50000"/>
                  </a:schemeClr>
                </a:solidFill>
              </a:rPr>
              <a:t>khách</a:t>
            </a:r>
            <a:r>
              <a:rPr lang="en-US" dirty="0">
                <a:solidFill>
                  <a:schemeClr val="tx2">
                    <a:lumMod val="50000"/>
                  </a:schemeClr>
                </a:solidFill>
              </a:rPr>
              <a:t> </a:t>
            </a:r>
            <a:r>
              <a:rPr lang="en-US" dirty="0" err="1">
                <a:solidFill>
                  <a:schemeClr val="tx2">
                    <a:lumMod val="50000"/>
                  </a:schemeClr>
                </a:solidFill>
              </a:rPr>
              <a:t>hàng</a:t>
            </a:r>
            <a:r>
              <a:rPr lang="en-US" dirty="0">
                <a:solidFill>
                  <a:schemeClr val="tx2">
                    <a:lumMod val="50000"/>
                  </a:schemeClr>
                </a:solidFill>
              </a:rPr>
              <a:t> </a:t>
            </a:r>
            <a:r>
              <a:rPr lang="en-US" dirty="0" err="1">
                <a:solidFill>
                  <a:schemeClr val="tx2">
                    <a:lumMod val="50000"/>
                  </a:schemeClr>
                </a:solidFill>
              </a:rPr>
              <a:t>phải</a:t>
            </a:r>
            <a:r>
              <a:rPr lang="en-US" dirty="0">
                <a:solidFill>
                  <a:schemeClr val="tx2">
                    <a:lumMod val="50000"/>
                  </a:schemeClr>
                </a:solidFill>
              </a:rPr>
              <a:t> </a:t>
            </a:r>
            <a:r>
              <a:rPr lang="en-US" dirty="0" err="1">
                <a:solidFill>
                  <a:schemeClr val="tx2">
                    <a:lumMod val="50000"/>
                  </a:schemeClr>
                </a:solidFill>
              </a:rPr>
              <a:t>đăng</a:t>
            </a:r>
            <a:r>
              <a:rPr lang="en-US" dirty="0">
                <a:solidFill>
                  <a:schemeClr val="tx2">
                    <a:lumMod val="50000"/>
                  </a:schemeClr>
                </a:solidFill>
              </a:rPr>
              <a:t> </a:t>
            </a:r>
            <a:r>
              <a:rPr lang="en-US" dirty="0" err="1">
                <a:solidFill>
                  <a:schemeClr val="tx2">
                    <a:lumMod val="50000"/>
                  </a:schemeClr>
                </a:solidFill>
              </a:rPr>
              <a:t>ký</a:t>
            </a:r>
            <a:r>
              <a:rPr lang="en-US" dirty="0">
                <a:solidFill>
                  <a:schemeClr val="tx2">
                    <a:lumMod val="50000"/>
                  </a:schemeClr>
                </a:solidFill>
              </a:rPr>
              <a:t> </a:t>
            </a:r>
            <a:r>
              <a:rPr lang="en-US" dirty="0" err="1">
                <a:solidFill>
                  <a:schemeClr val="tx2">
                    <a:lumMod val="50000"/>
                  </a:schemeClr>
                </a:solidFill>
              </a:rPr>
              <a:t>tài</a:t>
            </a:r>
            <a:r>
              <a:rPr lang="en-US" dirty="0">
                <a:solidFill>
                  <a:schemeClr val="tx2">
                    <a:lumMod val="50000"/>
                  </a:schemeClr>
                </a:solidFill>
              </a:rPr>
              <a:t> </a:t>
            </a:r>
            <a:r>
              <a:rPr lang="en-US" dirty="0" err="1">
                <a:solidFill>
                  <a:schemeClr val="tx2">
                    <a:lumMod val="50000"/>
                  </a:schemeClr>
                </a:solidFill>
              </a:rPr>
              <a:t>khoản</a:t>
            </a:r>
            <a:r>
              <a:rPr lang="en-US" dirty="0">
                <a:solidFill>
                  <a:schemeClr val="tx2">
                    <a:lumMod val="50000"/>
                  </a:schemeClr>
                </a:solidFill>
              </a:rPr>
              <a:t>.</a:t>
            </a:r>
          </a:p>
        </p:txBody>
      </p:sp>
    </p:spTree>
    <p:extLst>
      <p:ext uri="{BB962C8B-B14F-4D97-AF65-F5344CB8AC3E}">
        <p14:creationId xmlns:p14="http://schemas.microsoft.com/office/powerpoint/2010/main" val="2619569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295272" y="203478"/>
            <a:ext cx="5557157" cy="769441"/>
          </a:xfrm>
          <a:prstGeom prst="rect">
            <a:avLst/>
          </a:prstGeom>
          <a:noFill/>
        </p:spPr>
        <p:txBody>
          <a:bodyPr wrap="square" rtlCol="0">
            <a:spAutoFit/>
          </a:bodyPr>
          <a:lstStyle/>
          <a:p>
            <a:r>
              <a:rPr lang="en-US" sz="4400">
                <a:solidFill>
                  <a:schemeClr val="tx2">
                    <a:lumMod val="75000"/>
                  </a:schemeClr>
                </a:solidFill>
                <a:latin typeface="A3.AmpleBold-San" panose="02000000000000000000" pitchFamily="2" charset="0"/>
              </a:rPr>
              <a:t>Biểu đồ</a:t>
            </a:r>
          </a:p>
        </p:txBody>
      </p:sp>
      <p:sp>
        <p:nvSpPr>
          <p:cNvPr id="3" name="Rectangle 2">
            <a:extLst>
              <a:ext uri="{FF2B5EF4-FFF2-40B4-BE49-F238E27FC236}">
                <a16:creationId xmlns:a16="http://schemas.microsoft.com/office/drawing/2014/main" id="{651667AA-4D21-4B2A-9A6F-3093C57BC0DE}"/>
              </a:ext>
            </a:extLst>
          </p:cNvPr>
          <p:cNvSpPr/>
          <p:nvPr/>
        </p:nvSpPr>
        <p:spPr>
          <a:xfrm>
            <a:off x="424541" y="927200"/>
            <a:ext cx="1770020"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4" name="TextBox 3">
            <a:extLst>
              <a:ext uri="{FF2B5EF4-FFF2-40B4-BE49-F238E27FC236}">
                <a16:creationId xmlns:a16="http://schemas.microsoft.com/office/drawing/2014/main" id="{D661143A-72F1-4089-8F54-0AEAF2485A32}"/>
              </a:ext>
            </a:extLst>
          </p:cNvPr>
          <p:cNvSpPr txBox="1"/>
          <p:nvPr/>
        </p:nvSpPr>
        <p:spPr>
          <a:xfrm>
            <a:off x="97968" y="1060855"/>
            <a:ext cx="653144" cy="1107996"/>
          </a:xfrm>
          <a:prstGeom prst="rect">
            <a:avLst/>
          </a:prstGeom>
          <a:noFill/>
        </p:spPr>
        <p:txBody>
          <a:bodyPr wrap="square" rtlCol="0">
            <a:spAutoFit/>
          </a:bodyPr>
          <a:lstStyle/>
          <a:p>
            <a:r>
              <a:rPr lang="en-US" sz="6600">
                <a:solidFill>
                  <a:schemeClr val="tx2">
                    <a:lumMod val="50000"/>
                  </a:schemeClr>
                </a:solidFill>
              </a:rPr>
              <a:t>1</a:t>
            </a:r>
          </a:p>
        </p:txBody>
      </p:sp>
      <p:sp>
        <p:nvSpPr>
          <p:cNvPr id="5" name="TextBox 4">
            <a:extLst>
              <a:ext uri="{FF2B5EF4-FFF2-40B4-BE49-F238E27FC236}">
                <a16:creationId xmlns:a16="http://schemas.microsoft.com/office/drawing/2014/main" id="{F20C3AC3-8FDF-4FBE-80D5-9991A1A753AA}"/>
              </a:ext>
            </a:extLst>
          </p:cNvPr>
          <p:cNvSpPr txBox="1"/>
          <p:nvPr/>
        </p:nvSpPr>
        <p:spPr>
          <a:xfrm>
            <a:off x="751112" y="1179569"/>
            <a:ext cx="5101317" cy="584775"/>
          </a:xfrm>
          <a:prstGeom prst="rect">
            <a:avLst/>
          </a:prstGeom>
          <a:noFill/>
        </p:spPr>
        <p:txBody>
          <a:bodyPr wrap="square" rtlCol="0">
            <a:spAutoFit/>
          </a:bodyPr>
          <a:lstStyle/>
          <a:p>
            <a:r>
              <a:rPr lang="en-US" sz="3200" dirty="0" err="1">
                <a:solidFill>
                  <a:schemeClr val="tx2">
                    <a:lumMod val="50000"/>
                  </a:schemeClr>
                </a:solidFill>
                <a:latin typeface="A3.AmpleBold-San" panose="02000000000000000000" pitchFamily="2" charset="0"/>
              </a:rPr>
              <a:t>Biểu</a:t>
            </a:r>
            <a:r>
              <a:rPr lang="en-US" sz="3200" dirty="0">
                <a:solidFill>
                  <a:schemeClr val="tx2">
                    <a:lumMod val="50000"/>
                  </a:schemeClr>
                </a:solidFill>
                <a:latin typeface="A3.AmpleBold-San" panose="02000000000000000000" pitchFamily="2" charset="0"/>
              </a:rPr>
              <a:t> </a:t>
            </a:r>
            <a:r>
              <a:rPr lang="en-US" sz="3200" dirty="0" err="1">
                <a:solidFill>
                  <a:schemeClr val="tx2">
                    <a:lumMod val="50000"/>
                  </a:schemeClr>
                </a:solidFill>
                <a:latin typeface="A3.AmpleBold-San" panose="02000000000000000000" pitchFamily="2" charset="0"/>
              </a:rPr>
              <a:t>đồ</a:t>
            </a:r>
            <a:r>
              <a:rPr lang="en-US" sz="3200" dirty="0">
                <a:solidFill>
                  <a:schemeClr val="tx2">
                    <a:lumMod val="50000"/>
                  </a:schemeClr>
                </a:solidFill>
                <a:latin typeface="A3.AmpleBold-San" panose="02000000000000000000" pitchFamily="2" charset="0"/>
              </a:rPr>
              <a:t> use case</a:t>
            </a:r>
          </a:p>
        </p:txBody>
      </p:sp>
      <p:pic>
        <p:nvPicPr>
          <p:cNvPr id="7" name="Picture 6">
            <a:extLst>
              <a:ext uri="{FF2B5EF4-FFF2-40B4-BE49-F238E27FC236}">
                <a16:creationId xmlns:a16="http://schemas.microsoft.com/office/drawing/2014/main" id="{FBF147FA-0C9F-42CC-AD9A-3C3E8B6BC2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76750" y="-253539"/>
            <a:ext cx="6693131" cy="7432574"/>
          </a:xfrm>
          <a:prstGeom prst="rect">
            <a:avLst/>
          </a:prstGeom>
          <a:noFill/>
          <a:ln>
            <a:noFill/>
          </a:ln>
        </p:spPr>
      </p:pic>
    </p:spTree>
    <p:extLst>
      <p:ext uri="{BB962C8B-B14F-4D97-AF65-F5344CB8AC3E}">
        <p14:creationId xmlns:p14="http://schemas.microsoft.com/office/powerpoint/2010/main" val="21697556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295272" y="203478"/>
            <a:ext cx="5557157" cy="769441"/>
          </a:xfrm>
          <a:prstGeom prst="rect">
            <a:avLst/>
          </a:prstGeom>
          <a:noFill/>
        </p:spPr>
        <p:txBody>
          <a:bodyPr wrap="square" rtlCol="0">
            <a:spAutoFit/>
          </a:bodyPr>
          <a:lstStyle/>
          <a:p>
            <a:r>
              <a:rPr lang="en-US" sz="4400">
                <a:solidFill>
                  <a:schemeClr val="tx2">
                    <a:lumMod val="75000"/>
                  </a:schemeClr>
                </a:solidFill>
                <a:latin typeface="A3.AmpleBold-San" panose="02000000000000000000" pitchFamily="2" charset="0"/>
              </a:rPr>
              <a:t>Biểu đồ</a:t>
            </a:r>
          </a:p>
        </p:txBody>
      </p:sp>
      <p:sp>
        <p:nvSpPr>
          <p:cNvPr id="3" name="Rectangle 2">
            <a:extLst>
              <a:ext uri="{FF2B5EF4-FFF2-40B4-BE49-F238E27FC236}">
                <a16:creationId xmlns:a16="http://schemas.microsoft.com/office/drawing/2014/main" id="{651667AA-4D21-4B2A-9A6F-3093C57BC0DE}"/>
              </a:ext>
            </a:extLst>
          </p:cNvPr>
          <p:cNvSpPr/>
          <p:nvPr/>
        </p:nvSpPr>
        <p:spPr>
          <a:xfrm>
            <a:off x="424541" y="927200"/>
            <a:ext cx="1784088"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4" name="TextBox 3">
            <a:extLst>
              <a:ext uri="{FF2B5EF4-FFF2-40B4-BE49-F238E27FC236}">
                <a16:creationId xmlns:a16="http://schemas.microsoft.com/office/drawing/2014/main" id="{D661143A-72F1-4089-8F54-0AEAF2485A32}"/>
              </a:ext>
            </a:extLst>
          </p:cNvPr>
          <p:cNvSpPr txBox="1"/>
          <p:nvPr/>
        </p:nvSpPr>
        <p:spPr>
          <a:xfrm>
            <a:off x="295272" y="1326488"/>
            <a:ext cx="653144" cy="1107996"/>
          </a:xfrm>
          <a:prstGeom prst="rect">
            <a:avLst/>
          </a:prstGeom>
          <a:noFill/>
        </p:spPr>
        <p:txBody>
          <a:bodyPr wrap="square" rtlCol="0">
            <a:spAutoFit/>
          </a:bodyPr>
          <a:lstStyle/>
          <a:p>
            <a:r>
              <a:rPr lang="en-US" sz="6600">
                <a:solidFill>
                  <a:schemeClr val="tx2">
                    <a:lumMod val="50000"/>
                  </a:schemeClr>
                </a:solidFill>
              </a:rPr>
              <a:t>2</a:t>
            </a:r>
          </a:p>
        </p:txBody>
      </p:sp>
      <p:sp>
        <p:nvSpPr>
          <p:cNvPr id="5" name="TextBox 4">
            <a:extLst>
              <a:ext uri="{FF2B5EF4-FFF2-40B4-BE49-F238E27FC236}">
                <a16:creationId xmlns:a16="http://schemas.microsoft.com/office/drawing/2014/main" id="{F20C3AC3-8FDF-4FBE-80D5-9991A1A753AA}"/>
              </a:ext>
            </a:extLst>
          </p:cNvPr>
          <p:cNvSpPr txBox="1"/>
          <p:nvPr/>
        </p:nvSpPr>
        <p:spPr>
          <a:xfrm>
            <a:off x="948416" y="1696641"/>
            <a:ext cx="3004457" cy="584775"/>
          </a:xfrm>
          <a:prstGeom prst="rect">
            <a:avLst/>
          </a:prstGeom>
          <a:noFill/>
        </p:spPr>
        <p:txBody>
          <a:bodyPr wrap="square" rtlCol="0">
            <a:spAutoFit/>
          </a:bodyPr>
          <a:lstStyle/>
          <a:p>
            <a:r>
              <a:rPr lang="en-US" sz="3200">
                <a:solidFill>
                  <a:schemeClr val="tx2">
                    <a:lumMod val="50000"/>
                  </a:schemeClr>
                </a:solidFill>
                <a:latin typeface="A3.AmpleBold-San" panose="02000000000000000000" pitchFamily="2" charset="0"/>
              </a:rPr>
              <a:t>Biểu đồ lớp</a:t>
            </a:r>
          </a:p>
        </p:txBody>
      </p:sp>
      <p:pic>
        <p:nvPicPr>
          <p:cNvPr id="7" name="Picture 6">
            <a:extLst>
              <a:ext uri="{FF2B5EF4-FFF2-40B4-BE49-F238E27FC236}">
                <a16:creationId xmlns:a16="http://schemas.microsoft.com/office/drawing/2014/main" id="{87AEA350-F2CC-4DC5-A89A-C445D7BBAC55}"/>
              </a:ext>
            </a:extLst>
          </p:cNvPr>
          <p:cNvPicPr>
            <a:picLocks noChangeAspect="1"/>
          </p:cNvPicPr>
          <p:nvPr/>
        </p:nvPicPr>
        <p:blipFill>
          <a:blip r:embed="rId2"/>
          <a:stretch>
            <a:fillRect/>
          </a:stretch>
        </p:blipFill>
        <p:spPr>
          <a:xfrm>
            <a:off x="3810001" y="123521"/>
            <a:ext cx="8167446" cy="6639114"/>
          </a:xfrm>
          <a:prstGeom prst="rect">
            <a:avLst/>
          </a:prstGeom>
        </p:spPr>
      </p:pic>
    </p:spTree>
    <p:extLst>
      <p:ext uri="{BB962C8B-B14F-4D97-AF65-F5344CB8AC3E}">
        <p14:creationId xmlns:p14="http://schemas.microsoft.com/office/powerpoint/2010/main" val="303637960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7FEDC-336E-4C5E-A159-12F7BD89F688}"/>
              </a:ext>
            </a:extLst>
          </p:cNvPr>
          <p:cNvSpPr txBox="1"/>
          <p:nvPr/>
        </p:nvSpPr>
        <p:spPr>
          <a:xfrm>
            <a:off x="538842" y="157798"/>
            <a:ext cx="7091668" cy="769441"/>
          </a:xfrm>
          <a:prstGeom prst="rect">
            <a:avLst/>
          </a:prstGeom>
          <a:noFill/>
        </p:spPr>
        <p:txBody>
          <a:bodyPr wrap="square" rtlCol="0">
            <a:spAutoFit/>
          </a:bodyPr>
          <a:lstStyle/>
          <a:p>
            <a:r>
              <a:rPr lang="en-US" sz="4400" dirty="0" err="1">
                <a:solidFill>
                  <a:schemeClr val="tx2">
                    <a:lumMod val="75000"/>
                  </a:schemeClr>
                </a:solidFill>
                <a:latin typeface="A3.AmpleBold-San" panose="02000000000000000000" pitchFamily="2" charset="0"/>
              </a:rPr>
              <a:t>Một</a:t>
            </a:r>
            <a:r>
              <a:rPr lang="en-US" sz="4400" dirty="0">
                <a:solidFill>
                  <a:schemeClr val="tx2">
                    <a:lumMod val="75000"/>
                  </a:schemeClr>
                </a:solidFill>
                <a:latin typeface="A3.AmpleBold-San" panose="02000000000000000000" pitchFamily="2" charset="0"/>
              </a:rPr>
              <a:t> </a:t>
            </a:r>
            <a:r>
              <a:rPr lang="en-US" sz="4400" dirty="0" err="1">
                <a:solidFill>
                  <a:schemeClr val="tx2">
                    <a:lumMod val="75000"/>
                  </a:schemeClr>
                </a:solidFill>
                <a:latin typeface="A3.AmpleBold-San" panose="02000000000000000000" pitchFamily="2" charset="0"/>
              </a:rPr>
              <a:t>vài</a:t>
            </a:r>
            <a:r>
              <a:rPr lang="en-US" sz="4400" dirty="0">
                <a:solidFill>
                  <a:schemeClr val="tx2">
                    <a:lumMod val="75000"/>
                  </a:schemeClr>
                </a:solidFill>
                <a:latin typeface="A3.AmpleBold-San" panose="02000000000000000000" pitchFamily="2" charset="0"/>
              </a:rPr>
              <a:t> use case </a:t>
            </a:r>
            <a:r>
              <a:rPr lang="en-US" sz="4400" dirty="0" err="1">
                <a:solidFill>
                  <a:schemeClr val="tx2">
                    <a:lumMod val="75000"/>
                  </a:schemeClr>
                </a:solidFill>
                <a:latin typeface="A3.AmpleBold-San" panose="02000000000000000000" pitchFamily="2" charset="0"/>
              </a:rPr>
              <a:t>chính</a:t>
            </a:r>
            <a:endParaRPr lang="en-US" sz="4400" dirty="0">
              <a:solidFill>
                <a:schemeClr val="tx2">
                  <a:lumMod val="75000"/>
                </a:schemeClr>
              </a:solidFill>
              <a:latin typeface="A3.AmpleBold-San" panose="02000000000000000000" pitchFamily="2" charset="0"/>
            </a:endParaRPr>
          </a:p>
        </p:txBody>
      </p:sp>
      <p:sp>
        <p:nvSpPr>
          <p:cNvPr id="3" name="Rectangle 2">
            <a:extLst>
              <a:ext uri="{FF2B5EF4-FFF2-40B4-BE49-F238E27FC236}">
                <a16:creationId xmlns:a16="http://schemas.microsoft.com/office/drawing/2014/main" id="{651667AA-4D21-4B2A-9A6F-3093C57BC0DE}"/>
              </a:ext>
            </a:extLst>
          </p:cNvPr>
          <p:cNvSpPr/>
          <p:nvPr/>
        </p:nvSpPr>
        <p:spPr>
          <a:xfrm>
            <a:off x="685799" y="911500"/>
            <a:ext cx="5410201" cy="457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pic>
        <p:nvPicPr>
          <p:cNvPr id="5" name="Picture 4">
            <a:extLst>
              <a:ext uri="{FF2B5EF4-FFF2-40B4-BE49-F238E27FC236}">
                <a16:creationId xmlns:a16="http://schemas.microsoft.com/office/drawing/2014/main" id="{6932B508-FE89-4AA3-867D-AF45D4AF5B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4327" y="957219"/>
            <a:ext cx="6295073" cy="4833981"/>
          </a:xfrm>
          <a:prstGeom prst="rect">
            <a:avLst/>
          </a:prstGeom>
          <a:noFill/>
          <a:ln>
            <a:noFill/>
          </a:ln>
        </p:spPr>
      </p:pic>
      <p:pic>
        <p:nvPicPr>
          <p:cNvPr id="6" name="Picture 5">
            <a:extLst>
              <a:ext uri="{FF2B5EF4-FFF2-40B4-BE49-F238E27FC236}">
                <a16:creationId xmlns:a16="http://schemas.microsoft.com/office/drawing/2014/main" id="{0BD7A4C7-A5D8-4D78-A20D-251BFA0FB1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77928" y="1066800"/>
            <a:ext cx="5579745" cy="4484204"/>
          </a:xfrm>
          <a:prstGeom prst="rect">
            <a:avLst/>
          </a:prstGeom>
          <a:noFill/>
          <a:ln>
            <a:noFill/>
          </a:ln>
        </p:spPr>
      </p:pic>
    </p:spTree>
    <p:extLst>
      <p:ext uri="{BB962C8B-B14F-4D97-AF65-F5344CB8AC3E}">
        <p14:creationId xmlns:p14="http://schemas.microsoft.com/office/powerpoint/2010/main" val="931304861"/>
      </p:ext>
    </p:extLst>
  </p:cSld>
  <p:clrMapOvr>
    <a:masterClrMapping/>
  </p:clrMapOvr>
  <p:transition spd="slow">
    <p:push dir="u"/>
  </p:transition>
</p:sld>
</file>

<file path=ppt/theme/theme1.xml><?xml version="1.0" encoding="utf-8"?>
<a:theme xmlns:a="http://schemas.openxmlformats.org/drawingml/2006/main" name="Office Theme">
  <a:themeElements>
    <a:clrScheme name="My Color">
      <a:dk1>
        <a:sysClr val="windowText" lastClr="000000"/>
      </a:dk1>
      <a:lt1>
        <a:sysClr val="window" lastClr="FFFFFF"/>
      </a:lt1>
      <a:dk2>
        <a:srgbClr val="44546A"/>
      </a:dk2>
      <a:lt2>
        <a:srgbClr val="E7E6E6"/>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40116C0E-7D16-40F0-9C3F-AD166C802EE9}" vid="{33C2AC9D-7559-480C-8B5A-E796BA3CDA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2313</TotalTime>
  <Words>1559</Words>
  <Application>Microsoft Office PowerPoint</Application>
  <PresentationFormat>Widescreen</PresentationFormat>
  <Paragraphs>172</Paragraphs>
  <Slides>19</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Calibri</vt:lpstr>
      <vt:lpstr>A3.IBMPlexSansCond-San</vt:lpstr>
      <vt:lpstr>Open Sans</vt:lpstr>
      <vt:lpstr>A3.AmpleBold-San</vt:lpstr>
      <vt:lpstr>A1.Headline-San</vt:lpstr>
      <vt:lpstr>Calibri Light</vt:lpstr>
      <vt:lpstr>Arial</vt:lpstr>
      <vt:lpstr>Times New Roman</vt:lpstr>
      <vt:lpstr>A2.Doanvandai-San</vt:lpstr>
      <vt:lpstr>.VnBahamasBH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mạnh thế</cp:lastModifiedBy>
  <cp:revision>57</cp:revision>
  <dcterms:created xsi:type="dcterms:W3CDTF">2021-05-26T11:30:19Z</dcterms:created>
  <dcterms:modified xsi:type="dcterms:W3CDTF">2021-05-28T09:40:20Z</dcterms:modified>
</cp:coreProperties>
</file>